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73" r:id="rId1"/>
  </p:sldMasterIdLst>
  <p:notesMasterIdLst>
    <p:notesMasterId r:id="rId17"/>
  </p:notesMasterIdLst>
  <p:sldIdLst>
    <p:sldId id="468" r:id="rId2"/>
    <p:sldId id="455" r:id="rId3"/>
    <p:sldId id="466" r:id="rId4"/>
    <p:sldId id="462" r:id="rId5"/>
    <p:sldId id="465" r:id="rId6"/>
    <p:sldId id="464" r:id="rId7"/>
    <p:sldId id="469" r:id="rId8"/>
    <p:sldId id="449" r:id="rId9"/>
    <p:sldId id="452" r:id="rId10"/>
    <p:sldId id="453" r:id="rId11"/>
    <p:sldId id="454" r:id="rId12"/>
    <p:sldId id="457" r:id="rId13"/>
    <p:sldId id="458" r:id="rId14"/>
    <p:sldId id="459" r:id="rId15"/>
    <p:sldId id="467" r:id="rId16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5898"/>
    <a:srgbClr val="E52E09"/>
    <a:srgbClr val="E60000"/>
    <a:srgbClr val="967200"/>
    <a:srgbClr val="D2A000"/>
    <a:srgbClr val="E6AF00"/>
    <a:srgbClr val="C89800"/>
    <a:srgbClr val="CC9B00"/>
    <a:srgbClr val="1E497C"/>
    <a:srgbClr val="1D6D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79" autoAdjust="0"/>
    <p:restoredTop sz="99290" autoAdjust="0"/>
  </p:normalViewPr>
  <p:slideViewPr>
    <p:cSldViewPr>
      <p:cViewPr>
        <p:scale>
          <a:sx n="75" d="100"/>
          <a:sy n="75" d="100"/>
        </p:scale>
        <p:origin x="-845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701015398178309"/>
          <c:y val="3.3242946567637446E-2"/>
          <c:w val="0.74813272508559747"/>
          <c:h val="0.9013002189260847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explosion val="6"/>
            <c:spPr>
              <a:solidFill>
                <a:schemeClr val="accent6">
                  <a:lumMod val="75000"/>
                  <a:alpha val="82000"/>
                </a:schemeClr>
              </a:solidFill>
            </c:spPr>
          </c:dPt>
          <c:dPt>
            <c:idx val="1"/>
            <c:bubble3D val="0"/>
            <c:spPr>
              <a:solidFill>
                <a:schemeClr val="tx2">
                  <a:lumMod val="60000"/>
                  <a:lumOff val="40000"/>
                  <a:alpha val="56000"/>
                </a:schemeClr>
              </a:solidFill>
            </c:spPr>
          </c:dPt>
          <c:dPt>
            <c:idx val="2"/>
            <c:bubble3D val="0"/>
            <c:explosion val="6"/>
            <c:spPr>
              <a:solidFill>
                <a:schemeClr val="accent3">
                  <a:lumMod val="50000"/>
                  <a:alpha val="24000"/>
                </a:schemeClr>
              </a:solidFill>
            </c:spPr>
          </c:dPt>
          <c:dPt>
            <c:idx val="3"/>
            <c:bubble3D val="0"/>
          </c:dPt>
          <c:dPt>
            <c:idx val="4"/>
            <c:bubble3D val="0"/>
          </c:dPt>
          <c:dLbls>
            <c:delete val="1"/>
          </c:dLbls>
          <c:cat>
            <c:strRef>
              <c:f>Лист1!$A$2:$A$4</c:f>
              <c:strCache>
                <c:ptCount val="3"/>
                <c:pt idx="0">
                  <c:v>налог на имущество</c:v>
                </c:pt>
                <c:pt idx="1">
                  <c:v>транспортный налог</c:v>
                </c:pt>
                <c:pt idx="2">
                  <c:v>земельный налог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564.4</c:v>
                </c:pt>
                <c:pt idx="1">
                  <c:v>1799.4</c:v>
                </c:pt>
                <c:pt idx="2">
                  <c:v>318.60000000000002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200"/>
        <c:holeSize val="5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748922388243719"/>
          <c:y val="5.5165132665097517E-2"/>
          <c:w val="0.82880033004082831"/>
          <c:h val="0.879613221857387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Общая задолженность на 01.01.2021 - 1889.5  млн. руб.</c:v>
                </c:pt>
              </c:strCache>
            </c:strRef>
          </c:tx>
          <c:explosion val="5"/>
          <c:dPt>
            <c:idx val="0"/>
            <c:bubble3D val="0"/>
            <c:spPr>
              <a:solidFill>
                <a:schemeClr val="accent6">
                  <a:alpha val="82000"/>
                </a:schemeClr>
              </a:solidFill>
            </c:spPr>
          </c:dPt>
          <c:dPt>
            <c:idx val="1"/>
            <c:bubble3D val="0"/>
            <c:spPr>
              <a:solidFill>
                <a:schemeClr val="accent5">
                  <a:lumMod val="60000"/>
                  <a:lumOff val="40000"/>
                  <a:alpha val="56000"/>
                </a:schemeClr>
              </a:solidFill>
            </c:spPr>
          </c:dPt>
          <c:dPt>
            <c:idx val="2"/>
            <c:bubble3D val="0"/>
            <c:spPr>
              <a:solidFill>
                <a:schemeClr val="accent3">
                  <a:lumMod val="75000"/>
                  <a:alpha val="24000"/>
                </a:schemeClr>
              </a:solidFill>
            </c:spPr>
          </c:dPt>
          <c:dPt>
            <c:idx val="3"/>
            <c:bubble3D val="0"/>
          </c:dPt>
          <c:dPt>
            <c:idx val="4"/>
            <c:bubble3D val="0"/>
          </c:dPt>
          <c:dLbls>
            <c:delete val="1"/>
          </c:dLbls>
          <c:cat>
            <c:strRef>
              <c:f>Лист1!$A$2:$A$4</c:f>
              <c:strCache>
                <c:ptCount val="3"/>
                <c:pt idx="0">
                  <c:v>налог на имущество</c:v>
                </c:pt>
                <c:pt idx="1">
                  <c:v>транспортный налог</c:v>
                </c:pt>
                <c:pt idx="2">
                  <c:v>земельный налог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339.5</c:v>
                </c:pt>
                <c:pt idx="1">
                  <c:v>1233</c:v>
                </c:pt>
                <c:pt idx="2">
                  <c:v>317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200"/>
        <c:holeSize val="5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E33DDA9-70BF-49C7-B4E2-C678D106F23A}" type="doc">
      <dgm:prSet loTypeId="urn:microsoft.com/office/officeart/2005/8/layout/chevron2" loCatId="list" qsTypeId="urn:microsoft.com/office/officeart/2005/8/quickstyle/3d4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6B9724E4-8EFB-4198-8123-58A8E4559EDF}">
      <dgm:prSet phldrT="[Текст]" custT="1"/>
      <dgm:spPr>
        <a:gradFill flip="none" rotWithShape="1">
          <a:gsLst>
            <a:gs pos="0">
              <a:schemeClr val="accent2">
                <a:lumMod val="5000"/>
                <a:lumOff val="95000"/>
              </a:schemeClr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2400" b="1" dirty="0" smtClean="0"/>
            <a:t>Уплата только в счет исполнения обязанности по имущественным налогам ФЛ</a:t>
          </a:r>
          <a:endParaRPr lang="ru-RU" sz="2400" b="1" dirty="0"/>
        </a:p>
      </dgm:t>
    </dgm:pt>
    <dgm:pt modelId="{65689D58-B7B9-4879-80D4-C636D710BF44}" type="parTrans" cxnId="{7B5532F0-6DBF-47BE-95C1-F48711D23129}">
      <dgm:prSet/>
      <dgm:spPr/>
      <dgm:t>
        <a:bodyPr/>
        <a:lstStyle/>
        <a:p>
          <a:endParaRPr lang="ru-RU" sz="1800"/>
        </a:p>
      </dgm:t>
    </dgm:pt>
    <dgm:pt modelId="{78520F9A-D856-4716-B1CB-34E6885EBC82}" type="sibTrans" cxnId="{7B5532F0-6DBF-47BE-95C1-F48711D23129}">
      <dgm:prSet/>
      <dgm:spPr/>
      <dgm:t>
        <a:bodyPr/>
        <a:lstStyle/>
        <a:p>
          <a:endParaRPr lang="ru-RU" sz="1800"/>
        </a:p>
      </dgm:t>
    </dgm:pt>
    <dgm:pt modelId="{A6DD6294-16E2-495B-80A6-D207AA7B56BE}">
      <dgm:prSet phldrT="[Текст]" custT="1"/>
      <dgm:spPr/>
      <dgm:t>
        <a:bodyPr/>
        <a:lstStyle/>
        <a:p>
          <a:endParaRPr lang="ru-RU" sz="2800" dirty="0"/>
        </a:p>
      </dgm:t>
    </dgm:pt>
    <dgm:pt modelId="{DE7A400E-556B-40E6-AA84-19A0C83F4215}" type="parTrans" cxnId="{E163A98D-014C-4195-929C-E350D8A147C3}">
      <dgm:prSet/>
      <dgm:spPr/>
      <dgm:t>
        <a:bodyPr/>
        <a:lstStyle/>
        <a:p>
          <a:endParaRPr lang="ru-RU" sz="1800"/>
        </a:p>
      </dgm:t>
    </dgm:pt>
    <dgm:pt modelId="{AC781576-9E76-45D5-8C18-4472B2EC3ACD}" type="sibTrans" cxnId="{E163A98D-014C-4195-929C-E350D8A147C3}">
      <dgm:prSet/>
      <dgm:spPr/>
      <dgm:t>
        <a:bodyPr/>
        <a:lstStyle/>
        <a:p>
          <a:endParaRPr lang="ru-RU" sz="1800"/>
        </a:p>
      </dgm:t>
    </dgm:pt>
    <dgm:pt modelId="{000A47EF-E8F4-4E4B-A9F5-6A1A34AC9107}">
      <dgm:prSet phldrT="[Текст]" custT="1"/>
      <dgm:spPr>
        <a:gradFill flip="none" rotWithShape="1">
          <a:gsLst>
            <a:gs pos="0">
              <a:schemeClr val="accent6">
                <a:lumMod val="5000"/>
                <a:lumOff val="95000"/>
              </a:schemeClr>
            </a:gs>
            <a:gs pos="74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2400" b="1" dirty="0" smtClean="0"/>
            <a:t>Возможность уплаты в любое время, в том числе до получения налогового уведомления</a:t>
          </a:r>
          <a:endParaRPr lang="ru-RU" sz="2400" b="1" dirty="0"/>
        </a:p>
      </dgm:t>
    </dgm:pt>
    <dgm:pt modelId="{078A158F-FB7D-4163-A80B-EE4FF1CC2B7B}" type="parTrans" cxnId="{31D48D29-6AAC-49EF-815E-8366EA21C4C4}">
      <dgm:prSet/>
      <dgm:spPr/>
      <dgm:t>
        <a:bodyPr/>
        <a:lstStyle/>
        <a:p>
          <a:endParaRPr lang="ru-RU" sz="1800"/>
        </a:p>
      </dgm:t>
    </dgm:pt>
    <dgm:pt modelId="{B2721375-A72D-43C2-991D-18E8B792C233}" type="sibTrans" cxnId="{31D48D29-6AAC-49EF-815E-8366EA21C4C4}">
      <dgm:prSet/>
      <dgm:spPr/>
      <dgm:t>
        <a:bodyPr/>
        <a:lstStyle/>
        <a:p>
          <a:endParaRPr lang="ru-RU" sz="1800"/>
        </a:p>
      </dgm:t>
    </dgm:pt>
    <dgm:pt modelId="{02DEA864-34B2-41C0-93DE-F4A7814C9AD2}">
      <dgm:prSet phldrT="[Текст]" custT="1"/>
      <dgm:sp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2400" b="1" dirty="0" smtClean="0"/>
            <a:t>Сумма </a:t>
          </a:r>
          <a:r>
            <a:rPr lang="ru-RU" sz="2400" b="1" dirty="0" err="1" smtClean="0"/>
            <a:t>незачтенного</a:t>
          </a:r>
          <a:r>
            <a:rPr lang="ru-RU" sz="2400" b="1" dirty="0" smtClean="0"/>
            <a:t> ЕНП может быть возвращена по заявлению плательщика в течение 1 месяца</a:t>
          </a:r>
          <a:endParaRPr lang="ru-RU" sz="2400" b="1" dirty="0"/>
        </a:p>
      </dgm:t>
    </dgm:pt>
    <dgm:pt modelId="{E390A2ED-0868-4290-985F-331A68259C1F}" type="parTrans" cxnId="{CCABAF01-D824-43FF-8D4D-4E9EFA1EE423}">
      <dgm:prSet/>
      <dgm:spPr/>
      <dgm:t>
        <a:bodyPr/>
        <a:lstStyle/>
        <a:p>
          <a:endParaRPr lang="ru-RU" sz="1800"/>
        </a:p>
      </dgm:t>
    </dgm:pt>
    <dgm:pt modelId="{80FBBDB0-C2C4-4ACC-8380-461122EF5C87}" type="sibTrans" cxnId="{CCABAF01-D824-43FF-8D4D-4E9EFA1EE423}">
      <dgm:prSet/>
      <dgm:spPr/>
      <dgm:t>
        <a:bodyPr/>
        <a:lstStyle/>
        <a:p>
          <a:endParaRPr lang="ru-RU" sz="1800"/>
        </a:p>
      </dgm:t>
    </dgm:pt>
    <dgm:pt modelId="{2C5D85E0-EFB0-401C-958B-0BD921F712E3}">
      <dgm:prSet phldrT="[Текст]" custT="1"/>
      <dgm:sp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2400" b="1" dirty="0" smtClean="0"/>
            <a:t>Автоматический зачет ЕНП, начиная с обязательств с меньшей суммой</a:t>
          </a:r>
          <a:endParaRPr lang="ru-RU" sz="2400" b="1" dirty="0"/>
        </a:p>
      </dgm:t>
    </dgm:pt>
    <dgm:pt modelId="{D26F6B27-812F-4FEF-8E81-174B7E926020}" type="parTrans" cxnId="{FF671D8F-3010-4E0D-A70B-84BEBE20DD31}">
      <dgm:prSet/>
      <dgm:spPr/>
      <dgm:t>
        <a:bodyPr/>
        <a:lstStyle/>
        <a:p>
          <a:endParaRPr lang="ru-RU" sz="1800"/>
        </a:p>
      </dgm:t>
    </dgm:pt>
    <dgm:pt modelId="{734EB806-22D9-43EB-9BA6-C923AD3FA52F}" type="sibTrans" cxnId="{FF671D8F-3010-4E0D-A70B-84BEBE20DD31}">
      <dgm:prSet/>
      <dgm:spPr/>
      <dgm:t>
        <a:bodyPr/>
        <a:lstStyle/>
        <a:p>
          <a:endParaRPr lang="ru-RU" sz="1800"/>
        </a:p>
      </dgm:t>
    </dgm:pt>
    <dgm:pt modelId="{65582DB0-4C07-4EAE-8F74-C06CD5B05AA5}">
      <dgm:prSet phldrT="[Текст]" custT="1"/>
      <dgm:spPr/>
      <dgm:t>
        <a:bodyPr/>
        <a:lstStyle/>
        <a:p>
          <a:endParaRPr lang="ru-RU" sz="2800" dirty="0"/>
        </a:p>
      </dgm:t>
    </dgm:pt>
    <dgm:pt modelId="{FA3D08CF-D6CD-487B-BC39-6A63E5AF7B7C}" type="parTrans" cxnId="{6F59F521-7B82-44F3-95D9-6E0874475810}">
      <dgm:prSet/>
      <dgm:spPr/>
      <dgm:t>
        <a:bodyPr/>
        <a:lstStyle/>
        <a:p>
          <a:endParaRPr lang="ru-RU" sz="1800"/>
        </a:p>
      </dgm:t>
    </dgm:pt>
    <dgm:pt modelId="{B70138B5-4477-4F0C-B822-F3DD2C8298A1}" type="sibTrans" cxnId="{6F59F521-7B82-44F3-95D9-6E0874475810}">
      <dgm:prSet/>
      <dgm:spPr/>
      <dgm:t>
        <a:bodyPr/>
        <a:lstStyle/>
        <a:p>
          <a:endParaRPr lang="ru-RU" sz="1800"/>
        </a:p>
      </dgm:t>
    </dgm:pt>
    <dgm:pt modelId="{E9EF5448-F2DC-4DCF-9DD7-4870A69ED90D}">
      <dgm:prSet phldrT="[Текст]" custT="1"/>
      <dgm:spPr/>
      <dgm:t>
        <a:bodyPr/>
        <a:lstStyle/>
        <a:p>
          <a:endParaRPr lang="ru-RU" sz="2800" dirty="0"/>
        </a:p>
      </dgm:t>
    </dgm:pt>
    <dgm:pt modelId="{E5E9951B-1A6C-42B9-942A-2FF65775BC38}" type="parTrans" cxnId="{09FF8DEC-DA0C-480C-B6AC-EFD9D2F3AB2D}">
      <dgm:prSet/>
      <dgm:spPr/>
      <dgm:t>
        <a:bodyPr/>
        <a:lstStyle/>
        <a:p>
          <a:endParaRPr lang="ru-RU" sz="1800"/>
        </a:p>
      </dgm:t>
    </dgm:pt>
    <dgm:pt modelId="{DF853ED7-D250-4B6B-ADC4-3B8A6423C233}" type="sibTrans" cxnId="{09FF8DEC-DA0C-480C-B6AC-EFD9D2F3AB2D}">
      <dgm:prSet/>
      <dgm:spPr/>
      <dgm:t>
        <a:bodyPr/>
        <a:lstStyle/>
        <a:p>
          <a:endParaRPr lang="ru-RU" sz="1800"/>
        </a:p>
      </dgm:t>
    </dgm:pt>
    <dgm:pt modelId="{41CD58AA-06AD-434A-B26D-1463BE780F87}">
      <dgm:prSet phldrT="[Текст]" custT="1"/>
      <dgm:spPr/>
      <dgm:t>
        <a:bodyPr/>
        <a:lstStyle/>
        <a:p>
          <a:endParaRPr lang="ru-RU" sz="2800" dirty="0"/>
        </a:p>
      </dgm:t>
    </dgm:pt>
    <dgm:pt modelId="{7F6DE85A-68A6-464A-9DE5-93EBCB13FCB9}" type="parTrans" cxnId="{43F6571E-62F0-4B6E-88DA-52526D1B4339}">
      <dgm:prSet/>
      <dgm:spPr/>
      <dgm:t>
        <a:bodyPr/>
        <a:lstStyle/>
        <a:p>
          <a:endParaRPr lang="ru-RU" sz="1800"/>
        </a:p>
      </dgm:t>
    </dgm:pt>
    <dgm:pt modelId="{E93ED2B2-423A-4AF4-B611-61FB6C701030}" type="sibTrans" cxnId="{43F6571E-62F0-4B6E-88DA-52526D1B4339}">
      <dgm:prSet/>
      <dgm:spPr/>
      <dgm:t>
        <a:bodyPr/>
        <a:lstStyle/>
        <a:p>
          <a:endParaRPr lang="ru-RU" sz="1800"/>
        </a:p>
      </dgm:t>
    </dgm:pt>
    <dgm:pt modelId="{65BA057C-8EBB-4CD0-B4E5-6159AB789964}" type="pres">
      <dgm:prSet presAssocID="{CE33DDA9-70BF-49C7-B4E2-C678D106F23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2BB3408-604F-4054-A742-894DB8C4748C}" type="pres">
      <dgm:prSet presAssocID="{65582DB0-4C07-4EAE-8F74-C06CD5B05AA5}" presName="composite" presStyleCnt="0"/>
      <dgm:spPr/>
    </dgm:pt>
    <dgm:pt modelId="{191D87B7-1DD9-4CAD-A604-F5901749B545}" type="pres">
      <dgm:prSet presAssocID="{65582DB0-4C07-4EAE-8F74-C06CD5B05AA5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7E5BDC-EB46-4483-B707-C7FFF0E5F15E}" type="pres">
      <dgm:prSet presAssocID="{65582DB0-4C07-4EAE-8F74-C06CD5B05AA5}" presName="descendantText" presStyleLbl="alignAcc1" presStyleIdx="0" presStyleCnt="4" custScaleY="1720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8D06B5-ACAE-44D3-AA82-F14747FBEF40}" type="pres">
      <dgm:prSet presAssocID="{B70138B5-4477-4F0C-B822-F3DD2C8298A1}" presName="sp" presStyleCnt="0"/>
      <dgm:spPr/>
    </dgm:pt>
    <dgm:pt modelId="{DBDE5E8D-085E-4E46-BE60-A6A3826CCFBB}" type="pres">
      <dgm:prSet presAssocID="{E9EF5448-F2DC-4DCF-9DD7-4870A69ED90D}" presName="composite" presStyleCnt="0"/>
      <dgm:spPr/>
    </dgm:pt>
    <dgm:pt modelId="{847CF958-643D-49E8-82E3-1B5E351159A2}" type="pres">
      <dgm:prSet presAssocID="{E9EF5448-F2DC-4DCF-9DD7-4870A69ED90D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7AED03-D908-4613-BA0A-8616647F29FB}" type="pres">
      <dgm:prSet presAssocID="{E9EF5448-F2DC-4DCF-9DD7-4870A69ED90D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24B0DE-B228-4720-9BA7-93FE7DFAE035}" type="pres">
      <dgm:prSet presAssocID="{DF853ED7-D250-4B6B-ADC4-3B8A6423C233}" presName="sp" presStyleCnt="0"/>
      <dgm:spPr/>
    </dgm:pt>
    <dgm:pt modelId="{9F1E9D27-A241-4029-91F4-C78CAB4FF135}" type="pres">
      <dgm:prSet presAssocID="{41CD58AA-06AD-434A-B26D-1463BE780F87}" presName="composite" presStyleCnt="0"/>
      <dgm:spPr/>
    </dgm:pt>
    <dgm:pt modelId="{F6E1270E-EFE5-4D7A-B7D5-BB0EA315F8B4}" type="pres">
      <dgm:prSet presAssocID="{41CD58AA-06AD-434A-B26D-1463BE780F87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24EF58-D141-4AC6-BB19-3CD8EE68DCD3}" type="pres">
      <dgm:prSet presAssocID="{41CD58AA-06AD-434A-B26D-1463BE780F87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BDA713-6A82-4F39-A0C7-A9BBA597AE86}" type="pres">
      <dgm:prSet presAssocID="{E93ED2B2-423A-4AF4-B611-61FB6C701030}" presName="sp" presStyleCnt="0"/>
      <dgm:spPr/>
    </dgm:pt>
    <dgm:pt modelId="{358C0C87-A70D-4B0D-BB48-BD249E6F0544}" type="pres">
      <dgm:prSet presAssocID="{A6DD6294-16E2-495B-80A6-D207AA7B56BE}" presName="composite" presStyleCnt="0"/>
      <dgm:spPr/>
    </dgm:pt>
    <dgm:pt modelId="{9B8703E2-772C-47E9-96F4-7E3F5056E834}" type="pres">
      <dgm:prSet presAssocID="{A6DD6294-16E2-495B-80A6-D207AA7B56BE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F20E5D-093F-4F50-BDE2-A2870655B9BD}" type="pres">
      <dgm:prSet presAssocID="{A6DD6294-16E2-495B-80A6-D207AA7B56BE}" presName="descendantText" presStyleLbl="alignAcc1" presStyleIdx="3" presStyleCnt="4" custLinFactNeighborY="-47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F59F521-7B82-44F3-95D9-6E0874475810}" srcId="{CE33DDA9-70BF-49C7-B4E2-C678D106F23A}" destId="{65582DB0-4C07-4EAE-8F74-C06CD5B05AA5}" srcOrd="0" destOrd="0" parTransId="{FA3D08CF-D6CD-487B-BC39-6A63E5AF7B7C}" sibTransId="{B70138B5-4477-4F0C-B822-F3DD2C8298A1}"/>
    <dgm:cxn modelId="{31D48D29-6AAC-49EF-815E-8366EA21C4C4}" srcId="{E9EF5448-F2DC-4DCF-9DD7-4870A69ED90D}" destId="{000A47EF-E8F4-4E4B-A9F5-6A1A34AC9107}" srcOrd="0" destOrd="0" parTransId="{078A158F-FB7D-4163-A80B-EE4FF1CC2B7B}" sibTransId="{B2721375-A72D-43C2-991D-18E8B792C233}"/>
    <dgm:cxn modelId="{43F6571E-62F0-4B6E-88DA-52526D1B4339}" srcId="{CE33DDA9-70BF-49C7-B4E2-C678D106F23A}" destId="{41CD58AA-06AD-434A-B26D-1463BE780F87}" srcOrd="2" destOrd="0" parTransId="{7F6DE85A-68A6-464A-9DE5-93EBCB13FCB9}" sibTransId="{E93ED2B2-423A-4AF4-B611-61FB6C701030}"/>
    <dgm:cxn modelId="{C5234344-A77B-4BD0-A49F-CFA4A1BDBE2D}" type="presOf" srcId="{E9EF5448-F2DC-4DCF-9DD7-4870A69ED90D}" destId="{847CF958-643D-49E8-82E3-1B5E351159A2}" srcOrd="0" destOrd="0" presId="urn:microsoft.com/office/officeart/2005/8/layout/chevron2"/>
    <dgm:cxn modelId="{FF671D8F-3010-4E0D-A70B-84BEBE20DD31}" srcId="{41CD58AA-06AD-434A-B26D-1463BE780F87}" destId="{2C5D85E0-EFB0-401C-958B-0BD921F712E3}" srcOrd="0" destOrd="0" parTransId="{D26F6B27-812F-4FEF-8E81-174B7E926020}" sibTransId="{734EB806-22D9-43EB-9BA6-C923AD3FA52F}"/>
    <dgm:cxn modelId="{6A8754E4-94FA-4F0C-846F-AF53368CD75D}" type="presOf" srcId="{CE33DDA9-70BF-49C7-B4E2-C678D106F23A}" destId="{65BA057C-8EBB-4CD0-B4E5-6159AB789964}" srcOrd="0" destOrd="0" presId="urn:microsoft.com/office/officeart/2005/8/layout/chevron2"/>
    <dgm:cxn modelId="{7B5532F0-6DBF-47BE-95C1-F48711D23129}" srcId="{65582DB0-4C07-4EAE-8F74-C06CD5B05AA5}" destId="{6B9724E4-8EFB-4198-8123-58A8E4559EDF}" srcOrd="0" destOrd="0" parTransId="{65689D58-B7B9-4879-80D4-C636D710BF44}" sibTransId="{78520F9A-D856-4716-B1CB-34E6885EBC82}"/>
    <dgm:cxn modelId="{2A88DAF6-7546-49A7-A08F-1C20B487D09C}" type="presOf" srcId="{02DEA864-34B2-41C0-93DE-F4A7814C9AD2}" destId="{0FF20E5D-093F-4F50-BDE2-A2870655B9BD}" srcOrd="0" destOrd="0" presId="urn:microsoft.com/office/officeart/2005/8/layout/chevron2"/>
    <dgm:cxn modelId="{2669E743-6BFB-4DCF-923E-042675D042B4}" type="presOf" srcId="{41CD58AA-06AD-434A-B26D-1463BE780F87}" destId="{F6E1270E-EFE5-4D7A-B7D5-BB0EA315F8B4}" srcOrd="0" destOrd="0" presId="urn:microsoft.com/office/officeart/2005/8/layout/chevron2"/>
    <dgm:cxn modelId="{4B5734A4-2078-41E0-854B-49A5B103DA92}" type="presOf" srcId="{2C5D85E0-EFB0-401C-958B-0BD921F712E3}" destId="{6524EF58-D141-4AC6-BB19-3CD8EE68DCD3}" srcOrd="0" destOrd="0" presId="urn:microsoft.com/office/officeart/2005/8/layout/chevron2"/>
    <dgm:cxn modelId="{A1028E7E-F126-482B-B29F-3520669FB842}" type="presOf" srcId="{A6DD6294-16E2-495B-80A6-D207AA7B56BE}" destId="{9B8703E2-772C-47E9-96F4-7E3F5056E834}" srcOrd="0" destOrd="0" presId="urn:microsoft.com/office/officeart/2005/8/layout/chevron2"/>
    <dgm:cxn modelId="{5F833B79-8633-4FE3-A968-60028A0FDE0B}" type="presOf" srcId="{000A47EF-E8F4-4E4B-A9F5-6A1A34AC9107}" destId="{DD7AED03-D908-4613-BA0A-8616647F29FB}" srcOrd="0" destOrd="0" presId="urn:microsoft.com/office/officeart/2005/8/layout/chevron2"/>
    <dgm:cxn modelId="{E163A98D-014C-4195-929C-E350D8A147C3}" srcId="{CE33DDA9-70BF-49C7-B4E2-C678D106F23A}" destId="{A6DD6294-16E2-495B-80A6-D207AA7B56BE}" srcOrd="3" destOrd="0" parTransId="{DE7A400E-556B-40E6-AA84-19A0C83F4215}" sibTransId="{AC781576-9E76-45D5-8C18-4472B2EC3ACD}"/>
    <dgm:cxn modelId="{69544015-591E-4D80-B970-7ADCDB08E0CB}" type="presOf" srcId="{65582DB0-4C07-4EAE-8F74-C06CD5B05AA5}" destId="{191D87B7-1DD9-4CAD-A604-F5901749B545}" srcOrd="0" destOrd="0" presId="urn:microsoft.com/office/officeart/2005/8/layout/chevron2"/>
    <dgm:cxn modelId="{CCABAF01-D824-43FF-8D4D-4E9EFA1EE423}" srcId="{A6DD6294-16E2-495B-80A6-D207AA7B56BE}" destId="{02DEA864-34B2-41C0-93DE-F4A7814C9AD2}" srcOrd="0" destOrd="0" parTransId="{E390A2ED-0868-4290-985F-331A68259C1F}" sibTransId="{80FBBDB0-C2C4-4ACC-8380-461122EF5C87}"/>
    <dgm:cxn modelId="{1F1D7DCC-FA07-40B0-A395-0D18745ACD34}" type="presOf" srcId="{6B9724E4-8EFB-4198-8123-58A8E4559EDF}" destId="{DD7E5BDC-EB46-4483-B707-C7FFF0E5F15E}" srcOrd="0" destOrd="0" presId="urn:microsoft.com/office/officeart/2005/8/layout/chevron2"/>
    <dgm:cxn modelId="{09FF8DEC-DA0C-480C-B6AC-EFD9D2F3AB2D}" srcId="{CE33DDA9-70BF-49C7-B4E2-C678D106F23A}" destId="{E9EF5448-F2DC-4DCF-9DD7-4870A69ED90D}" srcOrd="1" destOrd="0" parTransId="{E5E9951B-1A6C-42B9-942A-2FF65775BC38}" sibTransId="{DF853ED7-D250-4B6B-ADC4-3B8A6423C233}"/>
    <dgm:cxn modelId="{95C8B253-F6BF-4B03-84B0-8156EB40CD1B}" type="presParOf" srcId="{65BA057C-8EBB-4CD0-B4E5-6159AB789964}" destId="{A2BB3408-604F-4054-A742-894DB8C4748C}" srcOrd="0" destOrd="0" presId="urn:microsoft.com/office/officeart/2005/8/layout/chevron2"/>
    <dgm:cxn modelId="{557879D9-D94E-4099-B03A-D207E16C2501}" type="presParOf" srcId="{A2BB3408-604F-4054-A742-894DB8C4748C}" destId="{191D87B7-1DD9-4CAD-A604-F5901749B545}" srcOrd="0" destOrd="0" presId="urn:microsoft.com/office/officeart/2005/8/layout/chevron2"/>
    <dgm:cxn modelId="{9E59E778-65B9-4802-BFD3-0B7F384CD061}" type="presParOf" srcId="{A2BB3408-604F-4054-A742-894DB8C4748C}" destId="{DD7E5BDC-EB46-4483-B707-C7FFF0E5F15E}" srcOrd="1" destOrd="0" presId="urn:microsoft.com/office/officeart/2005/8/layout/chevron2"/>
    <dgm:cxn modelId="{6C134D19-1143-462D-B3B6-7979D0EBD4F8}" type="presParOf" srcId="{65BA057C-8EBB-4CD0-B4E5-6159AB789964}" destId="{C98D06B5-ACAE-44D3-AA82-F14747FBEF40}" srcOrd="1" destOrd="0" presId="urn:microsoft.com/office/officeart/2005/8/layout/chevron2"/>
    <dgm:cxn modelId="{8B216EBF-7F92-449D-BEF6-7351C7665EC8}" type="presParOf" srcId="{65BA057C-8EBB-4CD0-B4E5-6159AB789964}" destId="{DBDE5E8D-085E-4E46-BE60-A6A3826CCFBB}" srcOrd="2" destOrd="0" presId="urn:microsoft.com/office/officeart/2005/8/layout/chevron2"/>
    <dgm:cxn modelId="{0B3C971F-723E-4149-BB86-4A7CC9701E2F}" type="presParOf" srcId="{DBDE5E8D-085E-4E46-BE60-A6A3826CCFBB}" destId="{847CF958-643D-49E8-82E3-1B5E351159A2}" srcOrd="0" destOrd="0" presId="urn:microsoft.com/office/officeart/2005/8/layout/chevron2"/>
    <dgm:cxn modelId="{90BB5EFB-CA9B-4BF5-B966-BECF2C9B944E}" type="presParOf" srcId="{DBDE5E8D-085E-4E46-BE60-A6A3826CCFBB}" destId="{DD7AED03-D908-4613-BA0A-8616647F29FB}" srcOrd="1" destOrd="0" presId="urn:microsoft.com/office/officeart/2005/8/layout/chevron2"/>
    <dgm:cxn modelId="{EA00AF50-98E7-4EBA-A820-128AE0C01EB2}" type="presParOf" srcId="{65BA057C-8EBB-4CD0-B4E5-6159AB789964}" destId="{2A24B0DE-B228-4720-9BA7-93FE7DFAE035}" srcOrd="3" destOrd="0" presId="urn:microsoft.com/office/officeart/2005/8/layout/chevron2"/>
    <dgm:cxn modelId="{665E5EA1-CC32-4FEF-95DD-ED6F6C829258}" type="presParOf" srcId="{65BA057C-8EBB-4CD0-B4E5-6159AB789964}" destId="{9F1E9D27-A241-4029-91F4-C78CAB4FF135}" srcOrd="4" destOrd="0" presId="urn:microsoft.com/office/officeart/2005/8/layout/chevron2"/>
    <dgm:cxn modelId="{E12E1D9F-50A3-405A-A670-27CA376AFC7C}" type="presParOf" srcId="{9F1E9D27-A241-4029-91F4-C78CAB4FF135}" destId="{F6E1270E-EFE5-4D7A-B7D5-BB0EA315F8B4}" srcOrd="0" destOrd="0" presId="urn:microsoft.com/office/officeart/2005/8/layout/chevron2"/>
    <dgm:cxn modelId="{3D58FDDD-1A12-445B-9694-870CC24E25E2}" type="presParOf" srcId="{9F1E9D27-A241-4029-91F4-C78CAB4FF135}" destId="{6524EF58-D141-4AC6-BB19-3CD8EE68DCD3}" srcOrd="1" destOrd="0" presId="urn:microsoft.com/office/officeart/2005/8/layout/chevron2"/>
    <dgm:cxn modelId="{BDDE026E-AA71-4239-8B5E-91200103DA57}" type="presParOf" srcId="{65BA057C-8EBB-4CD0-B4E5-6159AB789964}" destId="{FDBDA713-6A82-4F39-A0C7-A9BBA597AE86}" srcOrd="5" destOrd="0" presId="urn:microsoft.com/office/officeart/2005/8/layout/chevron2"/>
    <dgm:cxn modelId="{784F9D38-613A-4FE5-B19E-7C1AEED80962}" type="presParOf" srcId="{65BA057C-8EBB-4CD0-B4E5-6159AB789964}" destId="{358C0C87-A70D-4B0D-BB48-BD249E6F0544}" srcOrd="6" destOrd="0" presId="urn:microsoft.com/office/officeart/2005/8/layout/chevron2"/>
    <dgm:cxn modelId="{DE9610F1-820B-4275-95EF-21F5A44BFCDB}" type="presParOf" srcId="{358C0C87-A70D-4B0D-BB48-BD249E6F0544}" destId="{9B8703E2-772C-47E9-96F4-7E3F5056E834}" srcOrd="0" destOrd="0" presId="urn:microsoft.com/office/officeart/2005/8/layout/chevron2"/>
    <dgm:cxn modelId="{F2464E8A-0515-4ADE-8885-EC74F4632D00}" type="presParOf" srcId="{358C0C87-A70D-4B0D-BB48-BD249E6F0544}" destId="{0FF20E5D-093F-4F50-BDE2-A2870655B9BD}" srcOrd="1" destOrd="0" presId="urn:microsoft.com/office/officeart/2005/8/layout/chevron2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1D87B7-1DD9-4CAD-A604-F5901749B545}">
      <dsp:nvSpPr>
        <dsp:cNvPr id="0" name=""/>
        <dsp:cNvSpPr/>
      </dsp:nvSpPr>
      <dsp:spPr>
        <a:xfrm rot="5400000">
          <a:off x="-194175" y="512196"/>
          <a:ext cx="1294502" cy="906152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 dirty="0"/>
        </a:p>
      </dsp:txBody>
      <dsp:txXfrm rot="-5400000">
        <a:off x="0" y="771097"/>
        <a:ext cx="906152" cy="388350"/>
      </dsp:txXfrm>
    </dsp:sp>
    <dsp:sp modelId="{DD7E5BDC-EB46-4483-B707-C7FFF0E5F15E}">
      <dsp:nvSpPr>
        <dsp:cNvPr id="0" name=""/>
        <dsp:cNvSpPr/>
      </dsp:nvSpPr>
      <dsp:spPr>
        <a:xfrm rot="5400000">
          <a:off x="3711479" y="-2790387"/>
          <a:ext cx="1447590" cy="7058244"/>
        </a:xfrm>
        <a:prstGeom prst="round2SameRect">
          <a:avLst/>
        </a:prstGeom>
        <a:gradFill flip="none" rotWithShape="1">
          <a:gsLst>
            <a:gs pos="0">
              <a:schemeClr val="accent2">
                <a:lumMod val="5000"/>
                <a:lumOff val="95000"/>
              </a:schemeClr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5400000" scaled="1"/>
          <a:tileRect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/>
            <a:t>Уплата только в счет исполнения обязанности по имущественным налогам ФЛ</a:t>
          </a:r>
          <a:endParaRPr lang="ru-RU" sz="2400" b="1" kern="1200" dirty="0"/>
        </a:p>
      </dsp:txBody>
      <dsp:txXfrm rot="-5400000">
        <a:off x="906152" y="85606"/>
        <a:ext cx="6987578" cy="1306258"/>
      </dsp:txXfrm>
    </dsp:sp>
    <dsp:sp modelId="{847CF958-643D-49E8-82E3-1B5E351159A2}">
      <dsp:nvSpPr>
        <dsp:cNvPr id="0" name=""/>
        <dsp:cNvSpPr/>
      </dsp:nvSpPr>
      <dsp:spPr>
        <a:xfrm rot="5400000">
          <a:off x="-194175" y="1670820"/>
          <a:ext cx="1294502" cy="906152"/>
        </a:xfrm>
        <a:prstGeom prst="chevron">
          <a:avLst/>
        </a:prstGeom>
        <a:solidFill>
          <a:schemeClr val="accent2">
            <a:hueOff val="1560506"/>
            <a:satOff val="-1946"/>
            <a:lumOff val="458"/>
            <a:alphaOff val="0"/>
          </a:schemeClr>
        </a:solidFill>
        <a:ln w="9525" cap="flat" cmpd="sng" algn="ctr">
          <a:solidFill>
            <a:schemeClr val="accent2">
              <a:hueOff val="1560506"/>
              <a:satOff val="-1946"/>
              <a:lumOff val="458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 dirty="0"/>
        </a:p>
      </dsp:txBody>
      <dsp:txXfrm rot="-5400000">
        <a:off x="0" y="1929721"/>
        <a:ext cx="906152" cy="388350"/>
      </dsp:txXfrm>
    </dsp:sp>
    <dsp:sp modelId="{DD7AED03-D908-4613-BA0A-8616647F29FB}">
      <dsp:nvSpPr>
        <dsp:cNvPr id="0" name=""/>
        <dsp:cNvSpPr/>
      </dsp:nvSpPr>
      <dsp:spPr>
        <a:xfrm rot="5400000">
          <a:off x="4014561" y="-1631764"/>
          <a:ext cx="841426" cy="7058244"/>
        </a:xfrm>
        <a:prstGeom prst="round2SameRect">
          <a:avLst/>
        </a:prstGeom>
        <a:gradFill flip="none" rotWithShape="1">
          <a:gsLst>
            <a:gs pos="0">
              <a:schemeClr val="accent6">
                <a:lumMod val="5000"/>
                <a:lumOff val="95000"/>
              </a:schemeClr>
            </a:gs>
            <a:gs pos="74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lin ang="5400000" scaled="1"/>
          <a:tileRect/>
        </a:gradFill>
        <a:ln w="9525" cap="flat" cmpd="sng" algn="ctr">
          <a:solidFill>
            <a:schemeClr val="accent2">
              <a:hueOff val="1560506"/>
              <a:satOff val="-1946"/>
              <a:lumOff val="458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/>
            <a:t>Возможность уплаты в любое время, в том числе до получения налогового уведомления</a:t>
          </a:r>
          <a:endParaRPr lang="ru-RU" sz="2400" b="1" kern="1200" dirty="0"/>
        </a:p>
      </dsp:txBody>
      <dsp:txXfrm rot="-5400000">
        <a:off x="906153" y="1517719"/>
        <a:ext cx="7017169" cy="759276"/>
      </dsp:txXfrm>
    </dsp:sp>
    <dsp:sp modelId="{F6E1270E-EFE5-4D7A-B7D5-BB0EA315F8B4}">
      <dsp:nvSpPr>
        <dsp:cNvPr id="0" name=""/>
        <dsp:cNvSpPr/>
      </dsp:nvSpPr>
      <dsp:spPr>
        <a:xfrm rot="5400000">
          <a:off x="-194175" y="2829443"/>
          <a:ext cx="1294502" cy="906152"/>
        </a:xfrm>
        <a:prstGeom prst="chevron">
          <a:avLst/>
        </a:prstGeom>
        <a:solidFill>
          <a:schemeClr val="accent2">
            <a:hueOff val="3121013"/>
            <a:satOff val="-3893"/>
            <a:lumOff val="915"/>
            <a:alphaOff val="0"/>
          </a:schemeClr>
        </a:solidFill>
        <a:ln w="9525" cap="flat" cmpd="sng" algn="ctr">
          <a:solidFill>
            <a:schemeClr val="accent2">
              <a:hueOff val="3121013"/>
              <a:satOff val="-3893"/>
              <a:lumOff val="915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 dirty="0"/>
        </a:p>
      </dsp:txBody>
      <dsp:txXfrm rot="-5400000">
        <a:off x="0" y="3088344"/>
        <a:ext cx="906152" cy="388350"/>
      </dsp:txXfrm>
    </dsp:sp>
    <dsp:sp modelId="{6524EF58-D141-4AC6-BB19-3CD8EE68DCD3}">
      <dsp:nvSpPr>
        <dsp:cNvPr id="0" name=""/>
        <dsp:cNvSpPr/>
      </dsp:nvSpPr>
      <dsp:spPr>
        <a:xfrm rot="5400000">
          <a:off x="4014561" y="-473140"/>
          <a:ext cx="841426" cy="7058244"/>
        </a:xfrm>
        <a:prstGeom prst="round2SameRect">
          <a:avLst/>
        </a:prstGeom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ln w="9525" cap="flat" cmpd="sng" algn="ctr">
          <a:solidFill>
            <a:schemeClr val="accent2">
              <a:hueOff val="3121013"/>
              <a:satOff val="-3893"/>
              <a:lumOff val="915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/>
            <a:t>Автоматический зачет ЕНП, начиная с обязательств с меньшей суммой</a:t>
          </a:r>
          <a:endParaRPr lang="ru-RU" sz="2400" b="1" kern="1200" dirty="0"/>
        </a:p>
      </dsp:txBody>
      <dsp:txXfrm rot="-5400000">
        <a:off x="906153" y="2676343"/>
        <a:ext cx="7017169" cy="759276"/>
      </dsp:txXfrm>
    </dsp:sp>
    <dsp:sp modelId="{9B8703E2-772C-47E9-96F4-7E3F5056E834}">
      <dsp:nvSpPr>
        <dsp:cNvPr id="0" name=""/>
        <dsp:cNvSpPr/>
      </dsp:nvSpPr>
      <dsp:spPr>
        <a:xfrm rot="5400000">
          <a:off x="-194175" y="3988066"/>
          <a:ext cx="1294502" cy="906152"/>
        </a:xfrm>
        <a:prstGeom prst="chevron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9525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 dirty="0"/>
        </a:p>
      </dsp:txBody>
      <dsp:txXfrm rot="-5400000">
        <a:off x="0" y="4246967"/>
        <a:ext cx="906152" cy="388350"/>
      </dsp:txXfrm>
    </dsp:sp>
    <dsp:sp modelId="{0FF20E5D-093F-4F50-BDE2-A2870655B9BD}">
      <dsp:nvSpPr>
        <dsp:cNvPr id="0" name=""/>
        <dsp:cNvSpPr/>
      </dsp:nvSpPr>
      <dsp:spPr>
        <a:xfrm rot="5400000">
          <a:off x="4014561" y="645783"/>
          <a:ext cx="841426" cy="7058244"/>
        </a:xfrm>
        <a:prstGeom prst="round2SameRect">
          <a:avLst/>
        </a:prstGeom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ln w="9525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/>
            <a:t>Сумма </a:t>
          </a:r>
          <a:r>
            <a:rPr lang="ru-RU" sz="2400" b="1" kern="1200" dirty="0" err="1" smtClean="0"/>
            <a:t>незачтенного</a:t>
          </a:r>
          <a:r>
            <a:rPr lang="ru-RU" sz="2400" b="1" kern="1200" dirty="0" smtClean="0"/>
            <a:t> ЕНП может быть возвращена по заявлению плательщика в течение 1 месяца</a:t>
          </a:r>
          <a:endParaRPr lang="ru-RU" sz="2400" b="1" kern="1200" dirty="0"/>
        </a:p>
      </dsp:txBody>
      <dsp:txXfrm rot="-5400000">
        <a:off x="906153" y="3795267"/>
        <a:ext cx="7017169" cy="7592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0.34535</cdr:x>
      <cdr:y>0.81917</cdr:y>
    </cdr:from>
    <cdr:to>
      <cdr:x>0.76919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584178" y="2935789"/>
          <a:ext cx="1944214" cy="64806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Земельный налог 12% (319 млн. руб.)</a:t>
          </a:r>
          <a:endParaRPr lang="ru-RU" sz="1400" b="1" dirty="0">
            <a:solidFill>
              <a:schemeClr val="tx2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</cdr:x>
      <cdr:y>0.56258</cdr:y>
    </cdr:from>
    <cdr:to>
      <cdr:x>0.47093</cdr:x>
      <cdr:y>0.74342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0" y="2016207"/>
          <a:ext cx="2160239" cy="64810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Налог на имущество 21% (564 млн. руб.)</a:t>
          </a:r>
          <a:endParaRPr lang="ru-RU" sz="1400" b="1" dirty="0">
            <a:solidFill>
              <a:schemeClr val="tx2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0.31192</cdr:x>
      <cdr:y>0.32326</cdr:y>
    </cdr:from>
    <cdr:to>
      <cdr:x>0.64157</cdr:x>
      <cdr:y>0.59451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1430829" y="1158515"/>
          <a:ext cx="1512159" cy="97210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2000" b="1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2682 млн. руб.</a:t>
          </a:r>
          <a:endParaRPr lang="ru-RU" sz="2000" b="1" dirty="0">
            <a:solidFill>
              <a:schemeClr val="tx2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0.25609</cdr:x>
      <cdr:y>0.09244</cdr:y>
    </cdr:from>
    <cdr:to>
      <cdr:x>0.80243</cdr:x>
      <cdr:y>0.28707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080120" y="341984"/>
          <a:ext cx="2304256" cy="72008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400" b="1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Транспортный налог, 65% </a:t>
          </a:r>
          <a:r>
            <a:rPr lang="ru-RU" sz="1200" b="1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(1 233 млн. руб.)</a:t>
          </a:r>
          <a:endParaRPr lang="ru-RU" sz="1200" b="1" dirty="0">
            <a:solidFill>
              <a:schemeClr val="tx2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0.40975</cdr:x>
      <cdr:y>0.79311</cdr:y>
    </cdr:from>
    <cdr:to>
      <cdr:x>0.73414</cdr:x>
      <cdr:y>0.96827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1728192" y="2934272"/>
          <a:ext cx="1368167" cy="64803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Земельный налог, 17% </a:t>
          </a:r>
          <a:r>
            <a:rPr lang="ru-RU" sz="1200" b="1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(317 млн. руб.)</a:t>
          </a:r>
          <a:endParaRPr lang="ru-RU" sz="1200" b="1" dirty="0">
            <a:solidFill>
              <a:schemeClr val="tx2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0.01707</cdr:x>
      <cdr:y>0.57902</cdr:y>
    </cdr:from>
    <cdr:to>
      <cdr:x>0.46993</cdr:x>
      <cdr:y>0.79311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72008" y="2142184"/>
          <a:ext cx="1909997" cy="79207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Налог на имущество, 18% </a:t>
          </a:r>
          <a:r>
            <a:rPr lang="ru-RU" b="1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(339  млн. руб.)</a:t>
          </a:r>
          <a:endParaRPr lang="ru-RU" b="1" dirty="0">
            <a:solidFill>
              <a:schemeClr val="tx2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0.34146</cdr:x>
      <cdr:y>0.40385</cdr:y>
    </cdr:from>
    <cdr:to>
      <cdr:x>0.83658</cdr:x>
      <cdr:y>0.57902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1440162" y="1494121"/>
          <a:ext cx="2088230" cy="6480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20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1889 млн. руб</a:t>
          </a:r>
          <a:r>
            <a:rPr lang="ru-RU" sz="2000" b="1" dirty="0" smtClean="0">
              <a:latin typeface="Arial" panose="020B0604020202020204" pitchFamily="34" charset="0"/>
              <a:cs typeface="Arial" panose="020B0604020202020204" pitchFamily="34" charset="0"/>
            </a:rPr>
            <a:t>.</a:t>
          </a:r>
          <a:endParaRPr lang="ru-RU" sz="2000" b="1" dirty="0"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2945659" cy="496411"/>
          </a:xfrm>
          <a:prstGeom prst="rect">
            <a:avLst/>
          </a:prstGeom>
        </p:spPr>
        <p:txBody>
          <a:bodyPr vert="horz" lIns="91401" tIns="45700" rIns="91401" bIns="4570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8" y="0"/>
            <a:ext cx="2945659" cy="496411"/>
          </a:xfrm>
          <a:prstGeom prst="rect">
            <a:avLst/>
          </a:prstGeom>
        </p:spPr>
        <p:txBody>
          <a:bodyPr vert="horz" lIns="91401" tIns="45700" rIns="91401" bIns="45700" rtlCol="0"/>
          <a:lstStyle>
            <a:lvl1pPr algn="r">
              <a:defRPr sz="1200"/>
            </a:lvl1pPr>
          </a:lstStyle>
          <a:p>
            <a:fld id="{39D1CD11-2B87-4EC3-8799-C492F3A727BD}" type="datetimeFigureOut">
              <a:rPr lang="ru-RU" smtClean="0"/>
              <a:t>12.03.2021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58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01" tIns="45700" rIns="91401" bIns="4570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10"/>
            <a:ext cx="5438140" cy="4467701"/>
          </a:xfrm>
          <a:prstGeom prst="rect">
            <a:avLst/>
          </a:prstGeom>
        </p:spPr>
        <p:txBody>
          <a:bodyPr vert="horz" lIns="91401" tIns="45700" rIns="91401" bIns="4570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" y="9430091"/>
            <a:ext cx="2945659" cy="496411"/>
          </a:xfrm>
          <a:prstGeom prst="rect">
            <a:avLst/>
          </a:prstGeom>
        </p:spPr>
        <p:txBody>
          <a:bodyPr vert="horz" lIns="91401" tIns="45700" rIns="91401" bIns="4570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8" y="9430091"/>
            <a:ext cx="2945659" cy="496411"/>
          </a:xfrm>
          <a:prstGeom prst="rect">
            <a:avLst/>
          </a:prstGeom>
        </p:spPr>
        <p:txBody>
          <a:bodyPr vert="horz" lIns="91401" tIns="45700" rIns="91401" bIns="45700" rtlCol="0" anchor="b"/>
          <a:lstStyle>
            <a:lvl1pPr algn="r">
              <a:defRPr sz="1200"/>
            </a:lvl1pPr>
          </a:lstStyle>
          <a:p>
            <a:fld id="{E48B7157-11D1-4711-B4C1-5349F091CF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72429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5988" y="523875"/>
            <a:ext cx="4954587" cy="37179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z="800" dirty="0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94E5F6D1-ADCB-459E-B69A-3D6AA758A055}" type="slidenum">
              <a:rPr lang="ru-RU" altLang="ru-RU" smtClean="0"/>
              <a:pPr/>
              <a:t>2</a:t>
            </a:fld>
            <a:endParaRPr lang="ru-RU" alt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522288"/>
            <a:ext cx="4957763" cy="371951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kumimoji="1" lang="ru-RU" altLang="ru-RU" sz="900" smtClean="0">
                <a:latin typeface="Arial" charset="0"/>
              </a:rPr>
              <a:t>Решения об изменении срока уплаты по федеральным налогам принимаются в ФНС России. *Заинтересованное лицо подает заявление через управление ФНС России по субъекту Российской Федерации по месту нахождения (месту жительства) или через Межрегиональную инспекцию ФНС России по крупнейшим налогоплательщикам.</a:t>
            </a:r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BE26175B-BA0B-4566-8036-BD1135404B81}" type="slidenum">
              <a:rPr lang="ru-RU" altLang="ru-RU" smtClean="0"/>
              <a:pPr/>
              <a:t>8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2813" eaLnBrk="1" hangingPunct="1">
              <a:spcBef>
                <a:spcPct val="0"/>
              </a:spcBef>
            </a:pPr>
            <a:r>
              <a:rPr lang="ru-RU" altLang="ru-RU" sz="900" smtClean="0"/>
              <a:t>Рассмотрим способы направления требования об уплате недоимки </a:t>
            </a:r>
          </a:p>
          <a:p>
            <a:pPr defTabSz="912813" eaLnBrk="1" hangingPunct="1">
              <a:spcBef>
                <a:spcPct val="0"/>
              </a:spcBef>
            </a:pPr>
            <a:endParaRPr lang="ru-RU" altLang="ru-RU" sz="900" smtClean="0"/>
          </a:p>
          <a:p>
            <a:pPr defTabSz="912813" eaLnBrk="1" hangingPunct="1">
              <a:spcBef>
                <a:spcPct val="0"/>
              </a:spcBef>
            </a:pPr>
            <a:r>
              <a:rPr lang="ru-RU" altLang="ru-RU" sz="900" smtClean="0"/>
              <a:t>При направлении по  телекоммуникационным каналам связи, либо через личный кабинет, требование составляется в одном экземпляре. В этом случае информация о подтверждении отправки налогоплательщику требования хранится в налоговом органе </a:t>
            </a:r>
          </a:p>
          <a:p>
            <a:pPr defTabSz="912813" eaLnBrk="1" hangingPunct="1">
              <a:spcBef>
                <a:spcPct val="0"/>
              </a:spcBef>
            </a:pPr>
            <a:endParaRPr lang="ru-RU" altLang="ru-RU" sz="900" smtClean="0"/>
          </a:p>
          <a:p>
            <a:pPr defTabSz="912813" eaLnBrk="1" hangingPunct="1">
              <a:spcBef>
                <a:spcPct val="0"/>
              </a:spcBef>
            </a:pPr>
            <a:r>
              <a:rPr lang="ru-RU" altLang="ru-RU" sz="900" smtClean="0"/>
              <a:t>*При вручении лично (под расписку) или направление по почте заказным письмом – требование составляется в двух экземплярах . </a:t>
            </a:r>
          </a:p>
          <a:p>
            <a:pPr defTabSz="912813" eaLnBrk="1" hangingPunct="1">
              <a:spcBef>
                <a:spcPct val="0"/>
              </a:spcBef>
            </a:pPr>
            <a:r>
              <a:rPr lang="ru-RU" altLang="ru-RU" sz="900" smtClean="0"/>
              <a:t>Один экземпляр вручается физическому лицу (его законному или уполномоченному представителю), а второй (с подписью налогоплательщика, подтверждающей вручение, или с документом, подтверждающим дату направления требования по почте заказным письмом), хранится в налоговом органе .</a:t>
            </a:r>
            <a:endParaRPr lang="ru-RU" altLang="ru-RU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B638BC46-78C9-4969-9B89-4BEAE42D55DB}" type="slidenum">
              <a:rPr lang="ru-RU" altLang="ru-RU" smtClean="0"/>
              <a:pPr/>
              <a:t>11</a:t>
            </a:fld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2069"/>
            <a:ext cx="9142642" cy="6855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4468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3991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982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973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964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95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946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93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1929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2201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399141" indent="0">
              <a:buNone/>
              <a:defRPr sz="2800"/>
            </a:lvl2pPr>
            <a:lvl3pPr marL="798230" indent="0">
              <a:buNone/>
              <a:defRPr sz="2400"/>
            </a:lvl3pPr>
            <a:lvl4pPr marL="1197331" indent="0">
              <a:buNone/>
              <a:defRPr sz="2000"/>
            </a:lvl4pPr>
            <a:lvl5pPr marL="1596447" indent="0">
              <a:buNone/>
              <a:defRPr sz="2000"/>
            </a:lvl5pPr>
            <a:lvl6pPr marL="1995560" indent="0">
              <a:buNone/>
              <a:defRPr sz="2000"/>
            </a:lvl6pPr>
            <a:lvl7pPr marL="2394672" indent="0">
              <a:buNone/>
              <a:defRPr sz="2000"/>
            </a:lvl7pPr>
            <a:lvl8pPr marL="2793782" indent="0">
              <a:buNone/>
              <a:defRPr sz="2000"/>
            </a:lvl8pPr>
            <a:lvl9pPr marL="3192907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399141" indent="0">
              <a:buNone/>
              <a:defRPr sz="1200"/>
            </a:lvl2pPr>
            <a:lvl3pPr marL="798230" indent="0">
              <a:buNone/>
              <a:defRPr sz="1000"/>
            </a:lvl3pPr>
            <a:lvl4pPr marL="1197331" indent="0">
              <a:buNone/>
              <a:defRPr sz="900"/>
            </a:lvl4pPr>
            <a:lvl5pPr marL="1596447" indent="0">
              <a:buNone/>
              <a:defRPr sz="900"/>
            </a:lvl5pPr>
            <a:lvl6pPr marL="1995560" indent="0">
              <a:buNone/>
              <a:defRPr sz="900"/>
            </a:lvl6pPr>
            <a:lvl7pPr marL="2394672" indent="0">
              <a:buNone/>
              <a:defRPr sz="900"/>
            </a:lvl7pPr>
            <a:lvl8pPr marL="2793782" indent="0">
              <a:buNone/>
              <a:defRPr sz="900"/>
            </a:lvl8pPr>
            <a:lvl9pPr marL="3192907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BC4D0-D891-4AAE-948A-C3F9C7342A9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5778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19DB69-2E79-4A06-8093-20839E18820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7331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431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1ED232-C6C0-4547-A05B-77E2A4CE551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4572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442"/>
            <a:ext cx="9142642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5926767" y="5127302"/>
            <a:ext cx="923088" cy="377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891" tIns="34801" rIns="69891" bIns="34801"/>
          <a:lstStyle>
            <a:lvl1pPr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798174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mtClean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3095" y="1607652"/>
            <a:ext cx="7320689" cy="4829253"/>
          </a:xfrm>
        </p:spPr>
        <p:txBody>
          <a:bodyPr/>
          <a:lstStyle>
            <a:lvl1pPr marL="278195" indent="0">
              <a:buFontTx/>
              <a:buNone/>
              <a:defRPr b="1">
                <a:latin typeface="+mj-lt"/>
              </a:defRPr>
            </a:lvl1pPr>
            <a:lvl2pPr marL="275765" indent="2783">
              <a:defRPr>
                <a:latin typeface="+mj-lt"/>
              </a:defRPr>
            </a:lvl2pPr>
            <a:lvl3pPr marL="481108" indent="-199264">
              <a:tabLst/>
              <a:defRPr>
                <a:latin typeface="+mj-lt"/>
              </a:defRPr>
            </a:lvl3pPr>
            <a:lvl4pPr marL="0" indent="275765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8" y="501840"/>
            <a:ext cx="7337192" cy="1105803"/>
          </a:xfrm>
        </p:spPr>
        <p:txBody>
          <a:bodyPr/>
          <a:lstStyle>
            <a:lvl1pPr marL="0" marR="0" indent="0" defTabSz="7982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DFD2B-472D-4AC4-8876-1985F264D0D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3735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" y="0"/>
            <a:ext cx="9142643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3095" y="1607652"/>
            <a:ext cx="7320689" cy="4829253"/>
          </a:xfrm>
        </p:spPr>
        <p:txBody>
          <a:bodyPr/>
          <a:lstStyle>
            <a:lvl1pPr marL="278195" indent="0">
              <a:buFontTx/>
              <a:buNone/>
              <a:defRPr b="1">
                <a:latin typeface="+mj-lt"/>
              </a:defRPr>
            </a:lvl1pPr>
            <a:lvl2pPr marL="278195" indent="0">
              <a:defRPr>
                <a:latin typeface="+mj-lt"/>
              </a:defRPr>
            </a:lvl2pPr>
            <a:lvl3pPr marL="481108" indent="-199264">
              <a:defRPr>
                <a:latin typeface="+mj-lt"/>
              </a:defRPr>
            </a:lvl3pPr>
            <a:lvl4pPr marL="0" indent="275765">
              <a:defRPr>
                <a:latin typeface="+mj-lt"/>
              </a:defRPr>
            </a:lvl4pPr>
            <a:lvl5pPr marL="109825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37" y="501840"/>
            <a:ext cx="7337901" cy="1105803"/>
          </a:xfrm>
        </p:spPr>
        <p:txBody>
          <a:bodyPr/>
          <a:lstStyle>
            <a:lvl1pPr marL="0" marR="0" indent="0" defTabSz="7982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628AD3-3B6F-4E16-89E7-411B212F5CC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2712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" y="0"/>
            <a:ext cx="9142643" cy="6855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3095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3095" y="3429720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39914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79823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1973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59644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19955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39467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279378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19290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1279F-5553-4118-ACE4-7F490A2B3E7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8729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442"/>
            <a:ext cx="9142642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8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82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5703" y="1606882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C62AE-25CE-4ABC-8197-CE81E86E1EA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13899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3383" y="1606872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399141" indent="0">
              <a:buNone/>
              <a:defRPr sz="2000" b="1"/>
            </a:lvl2pPr>
            <a:lvl3pPr marL="798230" indent="0">
              <a:buNone/>
              <a:defRPr sz="1800" b="1"/>
            </a:lvl3pPr>
            <a:lvl4pPr marL="1197331" indent="0">
              <a:buNone/>
              <a:defRPr sz="1600" b="1"/>
            </a:lvl4pPr>
            <a:lvl5pPr marL="1596447" indent="0">
              <a:buNone/>
              <a:defRPr sz="1600" b="1"/>
            </a:lvl5pPr>
            <a:lvl6pPr marL="1995560" indent="0">
              <a:buNone/>
              <a:defRPr sz="1600" b="1"/>
            </a:lvl6pPr>
            <a:lvl7pPr marL="2394672" indent="0">
              <a:buNone/>
              <a:defRPr sz="1600" b="1"/>
            </a:lvl7pPr>
            <a:lvl8pPr marL="2793782" indent="0">
              <a:buNone/>
              <a:defRPr sz="1600" b="1"/>
            </a:lvl8pPr>
            <a:lvl9pPr marL="3192907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3383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4" y="1606872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399141" indent="0">
              <a:buNone/>
              <a:defRPr sz="2000" b="1"/>
            </a:lvl2pPr>
            <a:lvl3pPr marL="798230" indent="0">
              <a:buNone/>
              <a:defRPr sz="1800" b="1"/>
            </a:lvl3pPr>
            <a:lvl4pPr marL="1197331" indent="0">
              <a:buNone/>
              <a:defRPr sz="1600" b="1"/>
            </a:lvl4pPr>
            <a:lvl5pPr marL="1596447" indent="0">
              <a:buNone/>
              <a:defRPr sz="1600" b="1"/>
            </a:lvl5pPr>
            <a:lvl6pPr marL="1995560" indent="0">
              <a:buNone/>
              <a:defRPr sz="1600" b="1"/>
            </a:lvl6pPr>
            <a:lvl7pPr marL="2394672" indent="0">
              <a:buNone/>
              <a:defRPr sz="1600" b="1"/>
            </a:lvl7pPr>
            <a:lvl8pPr marL="2793782" indent="0">
              <a:buNone/>
              <a:defRPr sz="1600" b="1"/>
            </a:lvl8pPr>
            <a:lvl9pPr marL="3192907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4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6A562-0540-4EAC-B691-51CBBE6D936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0668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442"/>
            <a:ext cx="9142642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7BF8E2-6320-4EBB-B153-2BE0A88BDD7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1614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048" y="5873931"/>
            <a:ext cx="567428" cy="652251"/>
          </a:xfrm>
        </p:spPr>
        <p:txBody>
          <a:bodyPr/>
          <a:lstStyle>
            <a:lvl1pPr algn="ctr">
              <a:defRPr sz="2400" i="0">
                <a:solidFill>
                  <a:prstClr val="white"/>
                </a:solidFill>
                <a:latin typeface="+mj-lt"/>
              </a:defRPr>
            </a:lvl1pPr>
          </a:lstStyle>
          <a:p>
            <a:pPr>
              <a:defRPr/>
            </a:pPr>
            <a:fld id="{DF83B95F-516B-4290-8D0C-9F1E1A19192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2451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978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978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399141" indent="0">
              <a:buNone/>
              <a:defRPr sz="1200"/>
            </a:lvl2pPr>
            <a:lvl3pPr marL="798230" indent="0">
              <a:buNone/>
              <a:defRPr sz="1000"/>
            </a:lvl3pPr>
            <a:lvl4pPr marL="1197331" indent="0">
              <a:buNone/>
              <a:defRPr sz="900"/>
            </a:lvl4pPr>
            <a:lvl5pPr marL="1596447" indent="0">
              <a:buNone/>
              <a:defRPr sz="900"/>
            </a:lvl5pPr>
            <a:lvl6pPr marL="1995560" indent="0">
              <a:buNone/>
              <a:defRPr sz="900"/>
            </a:lvl6pPr>
            <a:lvl7pPr marL="2394672" indent="0">
              <a:buNone/>
              <a:defRPr sz="900"/>
            </a:lvl7pPr>
            <a:lvl8pPr marL="2793782" indent="0">
              <a:buNone/>
              <a:defRPr sz="900"/>
            </a:lvl8pPr>
            <a:lvl9pPr marL="3192907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AF1DC-DD5B-4888-B72F-D49C01FD9BB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400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 bwMode="auto">
          <a:xfrm>
            <a:off x="816481" y="489553"/>
            <a:ext cx="7343979" cy="1110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9918" tIns="40110" rIns="79918" bIns="4011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4339" name="Текст 2"/>
          <p:cNvSpPr>
            <a:spLocks noGrp="1"/>
          </p:cNvSpPr>
          <p:nvPr>
            <p:ph type="body" idx="1"/>
          </p:nvPr>
        </p:nvSpPr>
        <p:spPr bwMode="auto">
          <a:xfrm>
            <a:off x="816481" y="1600304"/>
            <a:ext cx="7343979" cy="4836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9918" tIns="40110" rIns="79918" bIns="4011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472" y="6357720"/>
            <a:ext cx="2133962" cy="364281"/>
          </a:xfrm>
          <a:prstGeom prst="rect">
            <a:avLst/>
          </a:prstGeom>
        </p:spPr>
        <p:txBody>
          <a:bodyPr vert="horz" lIns="79918" tIns="40110" rIns="79918" bIns="40110" rtlCol="0" anchor="ctr"/>
          <a:lstStyle>
            <a:lvl1pPr algn="l" defTabSz="79823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3926" y="6357720"/>
            <a:ext cx="2896867" cy="364281"/>
          </a:xfrm>
          <a:prstGeom prst="rect">
            <a:avLst/>
          </a:prstGeom>
        </p:spPr>
        <p:txBody>
          <a:bodyPr vert="horz" lIns="79918" tIns="40110" rIns="79918" bIns="40110" rtlCol="0" anchor="ctr"/>
          <a:lstStyle>
            <a:lvl1pPr algn="ctr" defTabSz="79823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1" y="6041609"/>
            <a:ext cx="620370" cy="632094"/>
          </a:xfrm>
          <a:prstGeom prst="rect">
            <a:avLst/>
          </a:prstGeom>
        </p:spPr>
        <p:txBody>
          <a:bodyPr vert="horz" lIns="79918" tIns="40110" rIns="79918" bIns="40110" rtlCol="0" anchor="ctr">
            <a:normAutofit/>
          </a:bodyPr>
          <a:lstStyle>
            <a:lvl1pPr algn="ctr" defTabSz="798230" fontAlgn="auto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 sz="2400">
                <a:solidFill>
                  <a:prstClr val="whit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A767C59-08FB-46B9-A55D-A3801D60CA2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6881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4" r:id="rId1"/>
    <p:sldLayoutId id="2147483975" r:id="rId2"/>
    <p:sldLayoutId id="2147483976" r:id="rId3"/>
    <p:sldLayoutId id="2147483977" r:id="rId4"/>
    <p:sldLayoutId id="2147483978" r:id="rId5"/>
    <p:sldLayoutId id="2147483979" r:id="rId6"/>
    <p:sldLayoutId id="2147483980" r:id="rId7"/>
    <p:sldLayoutId id="2147483981" r:id="rId8"/>
    <p:sldLayoutId id="2147483982" r:id="rId9"/>
    <p:sldLayoutId id="2147483983" r:id="rId10"/>
    <p:sldLayoutId id="2147483984" r:id="rId11"/>
    <p:sldLayoutId id="2147483985" r:id="rId12"/>
  </p:sldLayoutIdLst>
  <p:hf hdr="0" ftr="0" dt="0"/>
  <p:txStyles>
    <p:titleStyle>
      <a:lvl1pPr algn="l" defTabSz="795040" rtl="0" eaLnBrk="0" fontAlgn="base" hangingPunct="0">
        <a:lnSpc>
          <a:spcPts val="4553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795040" rtl="0" eaLnBrk="0" fontAlgn="base" hangingPunct="0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2pPr>
      <a:lvl3pPr algn="l" defTabSz="795040" rtl="0" eaLnBrk="0" fontAlgn="base" hangingPunct="0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3pPr>
      <a:lvl4pPr algn="l" defTabSz="795040" rtl="0" eaLnBrk="0" fontAlgn="base" hangingPunct="0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4pPr>
      <a:lvl5pPr algn="l" defTabSz="795040" rtl="0" eaLnBrk="0" fontAlgn="base" hangingPunct="0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5pPr>
      <a:lvl6pPr marL="349855" algn="l" defTabSz="798174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6pPr>
      <a:lvl7pPr marL="699753" algn="l" defTabSz="798174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7pPr>
      <a:lvl8pPr marL="1049657" algn="l" defTabSz="798174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8pPr>
      <a:lvl9pPr marL="1399535" algn="l" defTabSz="798174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9pPr>
    </p:titleStyle>
    <p:bodyStyle>
      <a:lvl1pPr marL="274142" indent="-274142" algn="l" defTabSz="795040" rtl="0" eaLnBrk="0" fontAlgn="base" hangingPunct="0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274142" indent="66025" algn="l" defTabSz="795040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542071" indent="-195658" algn="l" defTabSz="79504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marL="1222461" indent="-944572" algn="just" defTabSz="795040" rtl="0" eaLnBrk="0" fontAlgn="base" hangingPunct="0">
        <a:lnSpc>
          <a:spcPts val="1578"/>
        </a:lnSpc>
        <a:spcBef>
          <a:spcPts val="351"/>
        </a:spcBef>
        <a:spcAft>
          <a:spcPct val="0"/>
        </a:spcAft>
        <a:buFont typeface="Arial" pitchFamily="34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095352" indent="297821" algn="l" defTabSz="795040" rtl="0" eaLnBrk="0" fontAlgn="base" hangingPunct="0">
        <a:lnSpc>
          <a:spcPts val="1578"/>
        </a:lnSpc>
        <a:spcBef>
          <a:spcPts val="351"/>
        </a:spcBef>
        <a:spcAft>
          <a:spcPct val="0"/>
        </a:spcAft>
        <a:buFont typeface="Arial" pitchFamily="34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195113" indent="-199583" algn="l" defTabSz="79823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594219" indent="-199583" algn="l" defTabSz="79823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2993335" indent="-199583" algn="l" defTabSz="79823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392463" indent="-199583" algn="l" defTabSz="79823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982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99141" algn="l" defTabSz="7982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98230" algn="l" defTabSz="7982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97331" algn="l" defTabSz="7982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596447" algn="l" defTabSz="7982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995560" algn="l" defTabSz="7982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394672" algn="l" defTabSz="7982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793782" algn="l" defTabSz="7982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192907" algn="l" defTabSz="7982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CB51EE83A37CDAE773DE8ECDED65E1FCF321E1099B5DE7A8D2CBF149DB30A8B6388354AE78QA7DD" TargetMode="External"/><Relationship Id="rId2" Type="http://schemas.openxmlformats.org/officeDocument/2006/relationships/hyperlink" Target="consultantplus://offline/ref=5278BCD323CC1BB12FF004E77F2F6C755164DB2DAF4C083F2CCD25410C86BB293CD87AB2A8bCzED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C849090BC16CABF9BA3A49EC97D001E15C05A2129353BBCC11CA6D1556BDEA6E5ACE64192FzAJDE" TargetMode="External"/><Relationship Id="rId2" Type="http://schemas.openxmlformats.org/officeDocument/2006/relationships/hyperlink" Target="consultantplus://offline/ref=F69BC62C53DD71BBCF6C788E04C72C6C0D8355F5D67181CCC6634872AD992B5E2B599CD16820I1E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consultantplus://offline/ref=E004DBC921581EE097C95C89317693E12B3CD472C87B4C235CBCFD136149045EA63D04EB76K9b1H" TargetMode="External"/><Relationship Id="rId4" Type="http://schemas.openxmlformats.org/officeDocument/2006/relationships/hyperlink" Target="consultantplus://offline/ref=14065195D00634FD8160A43F6D0CF7C661DC3D7949FD2981505A57D09DE4CD8621F77E6175F1D9FEQ5Y8H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BADDFF498C9260BFB92D0B28B29B9429D0EDC8B2FD9F3C9CC9BC6F18D07EEDBA0F2C8617527C8C6AnFWDE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AEF7639493E5BFF93672A2780905A6FBE5E0D7FA0C210979D1129EB0C263C677823CB401E6h1K5I" TargetMode="External"/><Relationship Id="rId2" Type="http://schemas.openxmlformats.org/officeDocument/2006/relationships/hyperlink" Target="consultantplus://offline/ref=AEF7639493E5BFF93672A2780905A6FBE5E3D5FE0C2B0979D1129EB0C263C677823CB404E012FD25h2K3I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consultantplus://offline/ref=0910348B7517A0D407982613DF493066A3C7E16C92D54BF00E1A64EFEB8CC16AAD1F8F37BBS4NDI" TargetMode="External"/><Relationship Id="rId4" Type="http://schemas.openxmlformats.org/officeDocument/2006/relationships/hyperlink" Target="consultantplus://offline/ref=0910348B7517A0D407982613DF493066A3C7E16C92D54BF00E1A64EFEB8CC16AAD1F8F37BA4851B5SEN9I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22.png"/><Relationship Id="rId5" Type="http://schemas.openxmlformats.org/officeDocument/2006/relationships/image" Target="../media/image10.svg"/><Relationship Id="rId10" Type="http://schemas.openxmlformats.org/officeDocument/2006/relationships/image" Target="../media/image15.svg"/><Relationship Id="rId9" Type="http://schemas.openxmlformats.org/officeDocument/2006/relationships/image" Target="../media/image14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</a:t>
            </a:fld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164299717"/>
              </p:ext>
            </p:extLst>
          </p:nvPr>
        </p:nvGraphicFramePr>
        <p:xfrm>
          <a:off x="4355976" y="1916832"/>
          <a:ext cx="4587166" cy="35838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4106916397"/>
              </p:ext>
            </p:extLst>
          </p:nvPr>
        </p:nvGraphicFramePr>
        <p:xfrm>
          <a:off x="179512" y="1934888"/>
          <a:ext cx="4217660" cy="36996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616348" y="703729"/>
            <a:ext cx="34515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задолженности по имущественным налогам  ФЛ по состоянию на 01.01.2021 снижение на 2,3% (0,04 млрд. руб.)</a:t>
            </a:r>
            <a:endParaRPr lang="ru-RU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05187" y="836712"/>
            <a:ext cx="38164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поступления по имущественным налогам ФЛ за 2020 год  рост на 8% (0,2 млрд. руб.)</a:t>
            </a:r>
            <a:endParaRPr lang="ru-RU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5670426" y="2528900"/>
            <a:ext cx="2285949" cy="648072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Транспортный налог 67% (1799 млн. руб.)</a:t>
            </a:r>
            <a:endParaRPr lang="ru-RU" sz="14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8476481" y="6194009"/>
            <a:ext cx="620370" cy="632094"/>
          </a:xfrm>
          <a:prstGeom prst="rect">
            <a:avLst/>
          </a:prstGeom>
        </p:spPr>
        <p:txBody>
          <a:bodyPr vert="horz" lIns="79918" tIns="40110" rIns="79918" bIns="40110" rtlCol="0" anchor="ctr">
            <a:normAutofit/>
          </a:bodyPr>
          <a:lstStyle>
            <a:defPPr>
              <a:defRPr lang="ru-RU"/>
            </a:defPPr>
            <a:lvl1pPr marL="0" algn="ctr" defTabSz="798230" rtl="0" eaLnBrk="1" fontAlgn="auto" latinLnBrk="0" hangingPunct="1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 sz="2400" kern="1200">
                <a:solidFill>
                  <a:prstClr val="white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12" name="Номер слайда 2"/>
          <p:cNvSpPr txBox="1">
            <a:spLocks/>
          </p:cNvSpPr>
          <p:nvPr/>
        </p:nvSpPr>
        <p:spPr>
          <a:xfrm>
            <a:off x="8628881" y="6346409"/>
            <a:ext cx="620370" cy="632094"/>
          </a:xfrm>
          <a:prstGeom prst="rect">
            <a:avLst/>
          </a:prstGeom>
        </p:spPr>
        <p:txBody>
          <a:bodyPr vert="horz" lIns="79918" tIns="40110" rIns="79918" bIns="40110" rtlCol="0" anchor="ctr">
            <a:normAutofit/>
          </a:bodyPr>
          <a:lstStyle>
            <a:defPPr>
              <a:defRPr lang="ru-RU"/>
            </a:defPPr>
            <a:lvl1pPr marL="0" algn="ctr" defTabSz="798230" rtl="0" eaLnBrk="1" fontAlgn="auto" latinLnBrk="0" hangingPunct="1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 sz="2400" kern="1200">
                <a:solidFill>
                  <a:prstClr val="white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20E89E6-FE54-4E13-859C-1FA908D70D39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8104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000" b="1" smtClean="0">
                <a:solidFill>
                  <a:srgbClr val="002060"/>
                </a:solidFill>
              </a:rPr>
              <a:t>Выставление требований по уплате налога с указанием срока исполнения </a:t>
            </a:r>
            <a:endParaRPr lang="ru-RU" altLang="ru-RU" sz="2000" smtClean="0">
              <a:solidFill>
                <a:srgbClr val="002060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57200" y="1268413"/>
          <a:ext cx="8229600" cy="495141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92689"/>
                <a:gridCol w="453759"/>
                <a:gridCol w="7283152"/>
              </a:tblGrid>
              <a:tr h="4646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Статья НК РФ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964" marR="4696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Пункт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964" marR="4696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Суть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964" marR="46964" marT="0" marB="0"/>
                </a:tc>
              </a:tr>
              <a:tr h="736092"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69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964" marR="4696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964" marR="469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Требование об уплате налога направляется налогоплательщику при наличии у него недоимки.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964" marR="46964" marT="0" marB="0"/>
                </a:tc>
              </a:tr>
              <a:tr h="6800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964" marR="469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Требование должно содержать сведения о размере пеней, начисленных на момент направления требования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964" marR="46964" marT="0" marB="0"/>
                </a:tc>
              </a:tr>
              <a:tr h="10304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964" marR="469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Требование об уплате налога должно быть исполнено в течение </a:t>
                      </a:r>
                      <a:r>
                        <a:rPr lang="ru-RU" sz="1400" b="1" u="sng" dirty="0">
                          <a:solidFill>
                            <a:srgbClr val="FF0000"/>
                          </a:solidFill>
                          <a:effectLst/>
                        </a:rPr>
                        <a:t>восьми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ru-RU" sz="1400" b="1" u="sng" dirty="0">
                          <a:solidFill>
                            <a:srgbClr val="FF0000"/>
                          </a:solidFill>
                          <a:effectLst/>
                          <a:hlinkClick r:id="rId2"/>
                        </a:rPr>
                        <a:t>дней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ru-RU" sz="1400" dirty="0">
                          <a:effectLst/>
                        </a:rPr>
                        <a:t>с даты получения указанного требования, если более продолжительный период времени для уплаты налога не указан в этом требовании.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964" marR="46964" marT="0" marB="0"/>
                </a:tc>
              </a:tr>
              <a:tr h="6800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964" marR="469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В случае направления требования по почте заказным письмом оно считается полученным по истечении </a:t>
                      </a:r>
                      <a:r>
                        <a:rPr lang="ru-RU" sz="1400" b="1" u="sng" dirty="0">
                          <a:solidFill>
                            <a:srgbClr val="FF0000"/>
                          </a:solidFill>
                          <a:effectLst/>
                        </a:rPr>
                        <a:t>шести дней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ru-RU" sz="1400" dirty="0">
                          <a:effectLst/>
                        </a:rPr>
                        <a:t>с даты направления заказного письма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964" marR="46964" marT="0" marB="0"/>
                </a:tc>
              </a:tr>
              <a:tr h="680071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70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964" marR="4696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964" marR="469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Требование должно быть направлено налогоплательщику </a:t>
                      </a:r>
                      <a:r>
                        <a:rPr lang="ru-RU" sz="1400" b="1" u="sng" dirty="0">
                          <a:solidFill>
                            <a:srgbClr val="FF0000"/>
                          </a:solidFill>
                          <a:effectLst/>
                        </a:rPr>
                        <a:t>не позднее трех месяцев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ru-RU" sz="1400" dirty="0">
                          <a:effectLst/>
                        </a:rPr>
                        <a:t>со дня выявления недоимки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964" marR="46964" marT="0" marB="0"/>
                </a:tc>
              </a:tr>
              <a:tr h="6800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964" marR="469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Требование по результатам налоговой проверки должно быть направлено </a:t>
                      </a:r>
                      <a:r>
                        <a:rPr lang="ru-RU" sz="1400" b="1" u="sng" dirty="0">
                          <a:solidFill>
                            <a:srgbClr val="FF0000"/>
                          </a:solidFill>
                          <a:effectLst/>
                        </a:rPr>
                        <a:t>в течение 20 дней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ru-RU" sz="1400" dirty="0">
                          <a:effectLst/>
                        </a:rPr>
                        <a:t>с даты </a:t>
                      </a:r>
                      <a:r>
                        <a:rPr lang="ru-RU" sz="1400" u="none" strike="noStrike" dirty="0">
                          <a:solidFill>
                            <a:srgbClr val="FF0000"/>
                          </a:solidFill>
                          <a:effectLst/>
                          <a:hlinkClick r:id="rId3"/>
                        </a:rPr>
                        <a:t>вступления в силу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ru-RU" sz="1400" dirty="0">
                          <a:effectLst/>
                        </a:rPr>
                        <a:t>соответствующего решения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964" marR="46964" marT="0" marB="0"/>
                </a:tc>
              </a:tr>
            </a:tbl>
          </a:graphicData>
        </a:graphic>
      </p:graphicFrame>
      <p:sp>
        <p:nvSpPr>
          <p:cNvPr id="8225" name="TextBox 25"/>
          <p:cNvSpPr txBox="1">
            <a:spLocks noChangeArrowheads="1"/>
          </p:cNvSpPr>
          <p:nvPr/>
        </p:nvSpPr>
        <p:spPr bwMode="auto">
          <a:xfrm>
            <a:off x="8531067" y="6218238"/>
            <a:ext cx="373099" cy="355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2508" tIns="31254" rIns="62508" bIns="3125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900" dirty="0" smtClean="0">
                <a:solidFill>
                  <a:schemeClr val="bg1"/>
                </a:solidFill>
              </a:rPr>
              <a:t>10</a:t>
            </a:r>
            <a:endParaRPr lang="ru-RU" altLang="ru-RU" sz="1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809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Стрелка вниз 55"/>
          <p:cNvSpPr/>
          <p:nvPr/>
        </p:nvSpPr>
        <p:spPr>
          <a:xfrm rot="16200000">
            <a:off x="5660232" y="3464719"/>
            <a:ext cx="2279650" cy="3443287"/>
          </a:xfrm>
          <a:prstGeom prst="downArrow">
            <a:avLst/>
          </a:pr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2508" tIns="31254" rIns="62508" bIns="31254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219" name="TextBox 25"/>
          <p:cNvSpPr txBox="1">
            <a:spLocks noChangeArrowheads="1"/>
          </p:cNvSpPr>
          <p:nvPr/>
        </p:nvSpPr>
        <p:spPr bwMode="auto">
          <a:xfrm>
            <a:off x="8521701" y="6197817"/>
            <a:ext cx="373099" cy="355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2508" tIns="31254" rIns="62508" bIns="3125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900" dirty="0" smtClean="0">
                <a:solidFill>
                  <a:schemeClr val="bg1"/>
                </a:solidFill>
              </a:rPr>
              <a:t>11</a:t>
            </a:r>
            <a:endParaRPr lang="ru-RU" altLang="ru-RU" sz="1900" dirty="0">
              <a:solidFill>
                <a:schemeClr val="bg1"/>
              </a:solidFill>
            </a:endParaRPr>
          </a:p>
        </p:txBody>
      </p:sp>
      <p:sp>
        <p:nvSpPr>
          <p:cNvPr id="27" name="Заголовок 1"/>
          <p:cNvSpPr txBox="1">
            <a:spLocks/>
          </p:cNvSpPr>
          <p:nvPr/>
        </p:nvSpPr>
        <p:spPr bwMode="auto">
          <a:xfrm>
            <a:off x="654050" y="322263"/>
            <a:ext cx="768508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2508" tIns="31254" rIns="62508" bIns="31254" anchor="ctr"/>
          <a:lstStyle/>
          <a:p>
            <a:pPr defTabSz="888791" eaLnBrk="1" hangingPunct="1">
              <a:lnSpc>
                <a:spcPct val="90000"/>
              </a:lnSpc>
              <a:defRPr/>
            </a:pPr>
            <a:r>
              <a:rPr lang="ru-RU" sz="2500" b="1" cap="all" spc="-34" dirty="0">
                <a:solidFill>
                  <a:srgbClr val="0070C0"/>
                </a:solidFill>
                <a:latin typeface="+mn-lt"/>
                <a:ea typeface="+mj-ea"/>
                <a:cs typeface="+mj-cs"/>
              </a:rPr>
              <a:t>Способы Направления требования об уплате недоимки</a:t>
            </a:r>
          </a:p>
        </p:txBody>
      </p:sp>
      <p:pic>
        <p:nvPicPr>
          <p:cNvPr id="31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700" y="1543050"/>
            <a:ext cx="93345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Прямоугольник 31"/>
          <p:cNvSpPr/>
          <p:nvPr/>
        </p:nvSpPr>
        <p:spPr>
          <a:xfrm>
            <a:off x="1838325" y="1721247"/>
            <a:ext cx="2835275" cy="555625"/>
          </a:xfrm>
          <a:prstGeom prst="rect">
            <a:avLst/>
          </a:prstGeom>
        </p:spPr>
        <p:txBody>
          <a:bodyPr lIns="62508" tIns="31254" rIns="62508" bIns="31254">
            <a:spAutoFit/>
          </a:bodyPr>
          <a:lstStyle/>
          <a:p>
            <a:pPr>
              <a:defRPr/>
            </a:pPr>
            <a:r>
              <a:rPr kumimoji="1" lang="ru-RU" sz="1600" b="1" dirty="0">
                <a:solidFill>
                  <a:srgbClr val="002060"/>
                </a:solidFill>
                <a:latin typeface="+mn-lt"/>
              </a:rPr>
              <a:t>По телекоммуникационным каналам связи</a:t>
            </a:r>
          </a:p>
        </p:txBody>
      </p:sp>
      <p:pic>
        <p:nvPicPr>
          <p:cNvPr id="34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700" y="2795588"/>
            <a:ext cx="1019175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Прямоугольник 34"/>
          <p:cNvSpPr/>
          <p:nvPr/>
        </p:nvSpPr>
        <p:spPr>
          <a:xfrm>
            <a:off x="1838325" y="2936875"/>
            <a:ext cx="2955925" cy="555625"/>
          </a:xfrm>
          <a:prstGeom prst="rect">
            <a:avLst/>
          </a:prstGeom>
        </p:spPr>
        <p:txBody>
          <a:bodyPr lIns="62508" tIns="31254" rIns="62508" bIns="31254">
            <a:spAutoFit/>
          </a:bodyPr>
          <a:lstStyle/>
          <a:p>
            <a:pPr>
              <a:defRPr/>
            </a:pPr>
            <a:r>
              <a:rPr kumimoji="1" lang="ru-RU" sz="1600" b="1" dirty="0">
                <a:solidFill>
                  <a:srgbClr val="002060"/>
                </a:solidFill>
                <a:latin typeface="+mn-lt"/>
              </a:rPr>
              <a:t>Через личный кабинет </a:t>
            </a:r>
          </a:p>
          <a:p>
            <a:pPr>
              <a:defRPr/>
            </a:pPr>
            <a:r>
              <a:rPr kumimoji="1" lang="ru-RU" sz="1600" b="1" dirty="0">
                <a:solidFill>
                  <a:srgbClr val="002060"/>
                </a:solidFill>
                <a:latin typeface="+mn-lt"/>
              </a:rPr>
              <a:t>налогоплательщика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1838325" y="4364038"/>
            <a:ext cx="2371725" cy="309562"/>
          </a:xfrm>
          <a:prstGeom prst="rect">
            <a:avLst/>
          </a:prstGeom>
        </p:spPr>
        <p:txBody>
          <a:bodyPr lIns="62508" tIns="31254" rIns="62508" bIns="31254">
            <a:spAutoFit/>
          </a:bodyPr>
          <a:lstStyle/>
          <a:p>
            <a:pPr>
              <a:defRPr/>
            </a:pPr>
            <a:r>
              <a:rPr kumimoji="1" lang="ru-RU" sz="1600" b="1" dirty="0">
                <a:solidFill>
                  <a:srgbClr val="002060"/>
                </a:solidFill>
                <a:latin typeface="+mn-lt"/>
              </a:rPr>
              <a:t>Лично под расписку</a:t>
            </a:r>
          </a:p>
        </p:txBody>
      </p:sp>
      <p:pic>
        <p:nvPicPr>
          <p:cNvPr id="45" name="Рисунок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700" y="4127500"/>
            <a:ext cx="930275" cy="871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Рисунок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700" y="5375275"/>
            <a:ext cx="954088" cy="89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Прямоугольник 47"/>
          <p:cNvSpPr/>
          <p:nvPr/>
        </p:nvSpPr>
        <p:spPr>
          <a:xfrm>
            <a:off x="1838325" y="5507038"/>
            <a:ext cx="2371725" cy="555625"/>
          </a:xfrm>
          <a:prstGeom prst="rect">
            <a:avLst/>
          </a:prstGeom>
        </p:spPr>
        <p:txBody>
          <a:bodyPr lIns="62508" tIns="31254" rIns="62508" bIns="31254">
            <a:spAutoFit/>
          </a:bodyPr>
          <a:lstStyle/>
          <a:p>
            <a:pPr>
              <a:defRPr/>
            </a:pPr>
            <a:r>
              <a:rPr kumimoji="1" lang="ru-RU" sz="1600" b="1" dirty="0">
                <a:solidFill>
                  <a:srgbClr val="002060"/>
                </a:solidFill>
                <a:latin typeface="+mn-lt"/>
              </a:rPr>
              <a:t>По почте заказным письмом</a:t>
            </a:r>
          </a:p>
        </p:txBody>
      </p:sp>
      <p:pic>
        <p:nvPicPr>
          <p:cNvPr id="50" name="Рисунок 11"/>
          <p:cNvPicPr>
            <a:picLocks noChangeAspect="1"/>
          </p:cNvPicPr>
          <p:nvPr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273" y="1689615"/>
            <a:ext cx="250918" cy="1929238"/>
          </a:xfrm>
          <a:prstGeom prst="rect">
            <a:avLst/>
          </a:prstGeom>
        </p:spPr>
      </p:pic>
      <p:sp>
        <p:nvSpPr>
          <p:cNvPr id="51" name="Стрелка вниз 50"/>
          <p:cNvSpPr/>
          <p:nvPr/>
        </p:nvSpPr>
        <p:spPr>
          <a:xfrm rot="16200000">
            <a:off x="5608638" y="901700"/>
            <a:ext cx="2281238" cy="3443287"/>
          </a:xfrm>
          <a:prstGeom prst="downArrow">
            <a:avLst/>
          </a:pr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2508" tIns="31254" rIns="62508" bIns="31254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078413" y="2384425"/>
            <a:ext cx="3290887" cy="801688"/>
          </a:xfrm>
          <a:prstGeom prst="rect">
            <a:avLst/>
          </a:prstGeom>
          <a:noFill/>
        </p:spPr>
        <p:txBody>
          <a:bodyPr lIns="62508" tIns="31254" rIns="62508" bIns="31254">
            <a:spAutoFit/>
          </a:bodyPr>
          <a:lstStyle/>
          <a:p>
            <a:pPr>
              <a:defRPr/>
            </a:pPr>
            <a:r>
              <a:rPr lang="ru-RU" sz="1600" dirty="0">
                <a:solidFill>
                  <a:srgbClr val="002060"/>
                </a:solidFill>
                <a:latin typeface="+mn-lt"/>
              </a:rPr>
              <a:t>Информация о подтверждении отправки налогоплательщику требования хранится в НО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078413" y="4948238"/>
            <a:ext cx="2987675" cy="1047750"/>
          </a:xfrm>
          <a:prstGeom prst="rect">
            <a:avLst/>
          </a:prstGeom>
          <a:noFill/>
        </p:spPr>
        <p:txBody>
          <a:bodyPr lIns="62508" tIns="31254" rIns="62508" bIns="31254">
            <a:spAutoFit/>
          </a:bodyPr>
          <a:lstStyle/>
          <a:p>
            <a:pPr>
              <a:defRPr/>
            </a:pPr>
            <a:r>
              <a:rPr lang="ru-RU" sz="1600" dirty="0">
                <a:solidFill>
                  <a:srgbClr val="002060"/>
                </a:solidFill>
                <a:latin typeface="+mn-lt"/>
              </a:rPr>
              <a:t>Один экземпляр вручается налогоплательщику, а второй (с подписью НП) –  хранится в налоговом органе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078413" y="2052638"/>
            <a:ext cx="2181225" cy="355600"/>
          </a:xfrm>
          <a:prstGeom prst="rect">
            <a:avLst/>
          </a:prstGeom>
        </p:spPr>
        <p:txBody>
          <a:bodyPr wrap="none" lIns="62508" tIns="31254" rIns="62508" bIns="31254">
            <a:spAutoFit/>
          </a:bodyPr>
          <a:lstStyle/>
          <a:p>
            <a:pPr>
              <a:defRPr/>
            </a:pPr>
            <a:r>
              <a:rPr lang="ru-RU" sz="1900" b="1" dirty="0">
                <a:solidFill>
                  <a:srgbClr val="002060"/>
                </a:solidFill>
                <a:latin typeface="+mn-lt"/>
              </a:rPr>
              <a:t>1 (один) экземпляр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5078413" y="4614863"/>
            <a:ext cx="2147887" cy="355600"/>
          </a:xfrm>
          <a:prstGeom prst="rect">
            <a:avLst/>
          </a:prstGeom>
        </p:spPr>
        <p:txBody>
          <a:bodyPr wrap="none" lIns="62508" tIns="31254" rIns="62508" bIns="31254">
            <a:spAutoFit/>
          </a:bodyPr>
          <a:lstStyle/>
          <a:p>
            <a:pPr>
              <a:defRPr/>
            </a:pPr>
            <a:r>
              <a:rPr lang="ru-RU" sz="1900" b="1" dirty="0">
                <a:solidFill>
                  <a:srgbClr val="002060"/>
                </a:solidFill>
                <a:latin typeface="+mn-lt"/>
              </a:rPr>
              <a:t>2 (два) экземпляра</a:t>
            </a:r>
          </a:p>
        </p:txBody>
      </p:sp>
      <p:pic>
        <p:nvPicPr>
          <p:cNvPr id="55" name="Рисунок 11"/>
          <p:cNvPicPr>
            <a:picLocks noChangeAspect="1"/>
          </p:cNvPicPr>
          <p:nvPr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273" y="4235876"/>
            <a:ext cx="250918" cy="1929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7767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32" grpId="0"/>
      <p:bldP spid="35" grpId="0"/>
      <p:bldP spid="44" grpId="0"/>
      <p:bldP spid="48" grpId="0"/>
      <p:bldP spid="51" grpId="0" animBg="1"/>
      <p:bldP spid="4" grpId="0"/>
      <p:bldP spid="5" grpId="0"/>
      <p:bldP spid="9" grpId="0"/>
      <p:bldP spid="5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79216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altLang="ru-RU" sz="1800" b="1" dirty="0" smtClean="0">
                <a:solidFill>
                  <a:schemeClr val="tx2"/>
                </a:solidFill>
              </a:rPr>
              <a:t>Принятие решения о взыскании за счет денежных средств, выставление и направление в банк инкассовых поручений</a:t>
            </a:r>
            <a:r>
              <a:rPr lang="en-US" altLang="ru-RU" sz="1800" b="1" dirty="0" smtClean="0">
                <a:solidFill>
                  <a:schemeClr val="tx2"/>
                </a:solidFill>
              </a:rPr>
              <a:t> </a:t>
            </a:r>
            <a:r>
              <a:rPr lang="ru-RU" altLang="ru-RU" sz="2000" b="1" dirty="0" smtClean="0">
                <a:solidFill>
                  <a:schemeClr val="tx2"/>
                </a:solidFill>
              </a:rPr>
              <a:t>(ст. 46 НК РФ)</a:t>
            </a:r>
            <a:endParaRPr lang="ru-RU" altLang="ru-RU" b="1" dirty="0" smtClean="0">
              <a:solidFill>
                <a:schemeClr val="tx2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368222"/>
              </p:ext>
            </p:extLst>
          </p:nvPr>
        </p:nvGraphicFramePr>
        <p:xfrm>
          <a:off x="165709" y="854528"/>
          <a:ext cx="8366562" cy="58327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91454"/>
                <a:gridCol w="409142"/>
                <a:gridCol w="7465966"/>
              </a:tblGrid>
              <a:tr h="436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Статья НК РФ 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621" marR="436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Пункт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621" marR="436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Суть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621" marR="43621" marT="0" marB="0"/>
                </a:tc>
              </a:tr>
              <a:tr h="811188">
                <a:tc row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</a:rPr>
                        <a:t>5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621" marR="436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621" marR="43621" marT="0" marB="0"/>
                </a:tc>
                <a:tc>
                  <a:txBody>
                    <a:bodyPr/>
                    <a:lstStyle/>
                    <a:p>
                      <a:pPr marL="0" marR="0" indent="0" algn="just" defTabSz="7982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i="0" dirty="0">
                          <a:effectLst/>
                          <a:latin typeface="+mn-lt"/>
                        </a:rPr>
                        <a:t>В случае неуплаты или неполной уплаты налога в срок в принудительном порядке обращаем взыскание на </a:t>
                      </a:r>
                      <a:r>
                        <a:rPr lang="ru-RU" sz="14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денежные средства (драгоценные металлы) на счетах налогоплательщика в банках и его электронные денежные средства, за исключением средств на специальных избирательных счетах, специальных счетах фондов референдума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621" marR="43621" marT="0" marB="0"/>
                </a:tc>
              </a:tr>
              <a:tr h="6996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3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621" marR="4362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Решение о взыскании принимается после истечения срока, установленного в требовании об уплате налога, </a:t>
                      </a:r>
                      <a:r>
                        <a:rPr lang="ru-RU" sz="1400" b="1" u="sng" dirty="0">
                          <a:solidFill>
                            <a:srgbClr val="FF0000"/>
                          </a:solidFill>
                          <a:effectLst/>
                        </a:rPr>
                        <a:t>но не позднее двух месяцев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ru-RU" sz="1400" dirty="0">
                          <a:effectLst/>
                        </a:rPr>
                        <a:t>после истечения указанного </a:t>
                      </a:r>
                      <a:r>
                        <a:rPr lang="ru-RU" sz="1400" dirty="0" smtClean="0">
                          <a:effectLst/>
                        </a:rPr>
                        <a:t>срока,</a:t>
                      </a:r>
                      <a:r>
                        <a:rPr lang="ru-RU" sz="1400" baseline="0" dirty="0" smtClean="0">
                          <a:effectLst/>
                        </a:rPr>
                        <a:t> сумма превысила 3 тыс. руб.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621" marR="43621" marT="0" marB="0"/>
                </a:tc>
              </a:tr>
              <a:tr h="4664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621" marR="4362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Заявление может быть подано в суд </a:t>
                      </a:r>
                      <a:r>
                        <a:rPr lang="ru-RU" sz="1400" u="sng" dirty="0">
                          <a:effectLst/>
                        </a:rPr>
                        <a:t>в течение шести месяцев</a:t>
                      </a:r>
                      <a:r>
                        <a:rPr lang="ru-RU" sz="1400" dirty="0">
                          <a:effectLst/>
                        </a:rPr>
                        <a:t> после истечения </a:t>
                      </a:r>
                      <a:r>
                        <a:rPr lang="ru-RU" sz="1400" u="none" strike="noStrike" dirty="0">
                          <a:effectLst/>
                          <a:hlinkClick r:id="rId2"/>
                        </a:rPr>
                        <a:t>срока исполнения</a:t>
                      </a:r>
                      <a:r>
                        <a:rPr lang="ru-RU" sz="1400" dirty="0">
                          <a:effectLst/>
                        </a:rPr>
                        <a:t> требования об уплате налога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621" marR="43621" marT="0" marB="0"/>
                </a:tc>
              </a:tr>
              <a:tr h="4664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621" marR="4362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Решение о взыскании доводится до сведения налогоплательщика </a:t>
                      </a:r>
                      <a:r>
                        <a:rPr lang="ru-RU" sz="1400" b="1" u="sng" dirty="0">
                          <a:solidFill>
                            <a:srgbClr val="FF0000"/>
                          </a:solidFill>
                          <a:effectLst/>
                        </a:rPr>
                        <a:t>в течение шести </a:t>
                      </a:r>
                      <a:r>
                        <a:rPr lang="ru-RU" sz="1400" b="1" u="sng" dirty="0">
                          <a:solidFill>
                            <a:srgbClr val="FF0000"/>
                          </a:solidFill>
                          <a:effectLst/>
                          <a:hlinkClick r:id="rId3"/>
                        </a:rPr>
                        <a:t>дней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ru-RU" sz="1400" dirty="0">
                          <a:effectLst/>
                        </a:rPr>
                        <a:t>после вынесения указанного решения.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621" marR="43621" marT="0" marB="0"/>
                </a:tc>
              </a:tr>
              <a:tr h="6997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3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621" marR="4362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В случае невозможности вручения под расписку, решение о взыскании направляется по почте заказным письмом и считается полученным по истечении </a:t>
                      </a:r>
                      <a:r>
                        <a:rPr lang="ru-RU" sz="1400" b="1" u="sng" dirty="0">
                          <a:solidFill>
                            <a:srgbClr val="FF0000"/>
                          </a:solidFill>
                          <a:effectLst/>
                        </a:rPr>
                        <a:t>шести дней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ru-RU" sz="1400" dirty="0">
                          <a:effectLst/>
                        </a:rPr>
                        <a:t>со дня направления заказного письма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621" marR="43621" marT="0" marB="0"/>
                </a:tc>
              </a:tr>
              <a:tr h="8111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621" marR="4362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Взыскание налога может производиться с рублевых расчетных (</a:t>
                      </a:r>
                      <a:r>
                        <a:rPr lang="ru-RU" sz="1400" dirty="0" smtClean="0">
                          <a:solidFill>
                            <a:srgbClr val="FF0000"/>
                          </a:solidFill>
                          <a:effectLst/>
                        </a:rPr>
                        <a:t>текущих) счетов</a:t>
                      </a:r>
                      <a:r>
                        <a:rPr lang="ru-RU" sz="1400" dirty="0" smtClean="0">
                          <a:effectLst/>
                        </a:rPr>
                        <a:t>, при недостаточности или отсутствии средств на рублевых счетах - с валютных счетов, а при недостаточности или отсутствии средств на валютных счетах - со счетов в драгоценных металлах налогоплательщика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621" marR="43621" marT="0" marB="0"/>
                </a:tc>
              </a:tr>
              <a:tr h="5721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621" marR="4362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Не производится взыскание налога с депозитного счета налогоплательщика (налогового агента), если не истек срок действия депозитного </a:t>
                      </a:r>
                      <a:r>
                        <a:rPr lang="ru-RU" sz="1400" u="none" strike="noStrike" dirty="0">
                          <a:effectLst/>
                          <a:hlinkClick r:id="rId4"/>
                        </a:rPr>
                        <a:t>договора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621" marR="43621" marT="0" marB="0"/>
                </a:tc>
              </a:tr>
              <a:tr h="6997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7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621" marR="4362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При недостаточности или отсутствии денежных средств на счетах налогоплательщика, налоговый орган вправе взыскать налог за счет иного имущества налогоплательщика в соответствии со </a:t>
                      </a:r>
                      <a:r>
                        <a:rPr lang="ru-RU" sz="1400" u="none" strike="noStrike" dirty="0">
                          <a:effectLst/>
                          <a:hlinkClick r:id="rId5"/>
                        </a:rPr>
                        <a:t>статьей 47</a:t>
                      </a:r>
                      <a:r>
                        <a:rPr lang="ru-RU" sz="1400" dirty="0">
                          <a:effectLst/>
                        </a:rPr>
                        <a:t> настоящего Кодекса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621" marR="43621" marT="0" marB="0"/>
                </a:tc>
              </a:tr>
            </a:tbl>
          </a:graphicData>
        </a:graphic>
      </p:graphicFrame>
      <p:sp>
        <p:nvSpPr>
          <p:cNvPr id="12329" name="TextBox 9"/>
          <p:cNvSpPr txBox="1">
            <a:spLocks noChangeArrowheads="1"/>
          </p:cNvSpPr>
          <p:nvPr/>
        </p:nvSpPr>
        <p:spPr bwMode="auto">
          <a:xfrm>
            <a:off x="8541543" y="6309320"/>
            <a:ext cx="401637" cy="355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2508" tIns="31254" rIns="62508" bIns="3125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900" dirty="0" smtClean="0">
                <a:solidFill>
                  <a:schemeClr val="bg1"/>
                </a:solidFill>
              </a:rPr>
              <a:t>12</a:t>
            </a:r>
            <a:endParaRPr lang="ru-RU" altLang="ru-RU" sz="1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181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altLang="ru-RU" sz="2400" b="1" dirty="0" smtClean="0">
                <a:solidFill>
                  <a:schemeClr val="tx2"/>
                </a:solidFill>
              </a:rPr>
              <a:t>Принятие решения о приостановлении операций по счетам</a:t>
            </a:r>
            <a:r>
              <a:rPr lang="ru-RU" altLang="ru-RU" b="1" dirty="0" smtClean="0">
                <a:solidFill>
                  <a:schemeClr val="tx2"/>
                </a:solidFill>
              </a:rPr>
              <a:t/>
            </a:r>
            <a:br>
              <a:rPr lang="ru-RU" altLang="ru-RU" b="1" dirty="0" smtClean="0">
                <a:solidFill>
                  <a:schemeClr val="tx2"/>
                </a:solidFill>
              </a:rPr>
            </a:br>
            <a:r>
              <a:rPr lang="ru-RU" altLang="ru-RU" sz="2400" b="1" dirty="0" smtClean="0">
                <a:solidFill>
                  <a:schemeClr val="tx2"/>
                </a:solidFill>
              </a:rPr>
              <a:t>(ст. 76 НК РФ)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8775" y="981075"/>
          <a:ext cx="8424863" cy="54721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23303"/>
                <a:gridCol w="481191"/>
                <a:gridCol w="7420369"/>
              </a:tblGrid>
              <a:tr h="3848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Статья НК РФ 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68" marR="4316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Пункт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68" marR="4316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Суть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68" marR="43168" marT="0" marB="0"/>
                </a:tc>
              </a:tr>
              <a:tr h="737444">
                <a:tc rowSpan="6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76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68" marR="4316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68" marR="4316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Приостановление операций по счетам в банке и переводов электронных денежных средств 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effectLst/>
                        </a:rPr>
                        <a:t>применяется для обеспечения исполнения решения </a:t>
                      </a:r>
                      <a:r>
                        <a:rPr lang="ru-RU" sz="1400" dirty="0">
                          <a:effectLst/>
                        </a:rPr>
                        <a:t>о взыскании налога, сбора, пеней и (или) штрафа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68" marR="43168" marT="0" marB="0"/>
                </a:tc>
              </a:tr>
              <a:tr h="4916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68" marR="4316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Приостановление операций по счету 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effectLst/>
                        </a:rPr>
                        <a:t>означает прекращение банком всех расходных операций</a:t>
                      </a:r>
                      <a:r>
                        <a:rPr lang="ru-RU" sz="1400" dirty="0">
                          <a:effectLst/>
                        </a:rPr>
                        <a:t> по данному счету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68" marR="43168" marT="0" marB="0"/>
                </a:tc>
              </a:tr>
              <a:tr h="12290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68" marR="4316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Приостановление операций по счету не распространяется на платежи, очередность исполнения которых в соответствии с ГК РФ предшествует исполнению обязанности по уплате налогов и сборов, а также на операции по списанию денежных средств в счет уплаты налогов (авансовых платежей), сборов, страховых взносов, соответствующих пеней и штрафов и по их перечислению в бюджетную систему Российской Федерации.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68" marR="43168" marT="0" marB="0"/>
                </a:tc>
              </a:tr>
              <a:tr h="4916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68" marR="4316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Решение </a:t>
                      </a:r>
                      <a:r>
                        <a:rPr lang="ru-RU" sz="1400" dirty="0">
                          <a:effectLst/>
                        </a:rPr>
                        <a:t>о приостановлении операций может быть принято не ранее вынесения </a:t>
                      </a:r>
                      <a:r>
                        <a:rPr lang="ru-RU" sz="1400" u="none" strike="noStrike" dirty="0">
                          <a:effectLst/>
                          <a:hlinkClick r:id="rId2"/>
                        </a:rPr>
                        <a:t>решения</a:t>
                      </a:r>
                      <a:r>
                        <a:rPr lang="ru-RU" sz="1400" dirty="0">
                          <a:effectLst/>
                        </a:rPr>
                        <a:t> о взыскании налога.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68" marR="43168" marT="0" marB="0"/>
                </a:tc>
              </a:tr>
              <a:tr h="10687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4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68" marR="4316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Копия решения о приостановлении операций по счетам в банке и переводов его электронных денежных средств или решения об отмене приостановления операций передается налогоплательщику-организации под расписку или иным способом, свидетельствующим о дате получения, 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effectLst/>
                        </a:rPr>
                        <a:t>в срок не позднее дня, </a:t>
                      </a:r>
                      <a:r>
                        <a:rPr lang="ru-RU" sz="1400" dirty="0">
                          <a:effectLst/>
                        </a:rPr>
                        <a:t>следующего за днем принятия такого решения.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168" marR="43168" marT="0" marB="0"/>
                </a:tc>
              </a:tr>
              <a:tr h="10687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8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68" marR="4316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Приостановление операций по счетам налогоплательщика-организации в банке и переводов его электронных денежных средств 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effectLst/>
                        </a:rPr>
                        <a:t>отменяется решением налогового органа не позднее одного дня</a:t>
                      </a:r>
                      <a:r>
                        <a:rPr lang="ru-RU" sz="1400" dirty="0">
                          <a:effectLst/>
                        </a:rPr>
                        <a:t>, следующего за днем получения налоговым органом документов (их копий), подтверждающих факт взыскания  (уплаты) налога, пеней, штрафа.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168" marR="43168" marT="0" marB="0"/>
                </a:tc>
              </a:tr>
            </a:tbl>
          </a:graphicData>
        </a:graphic>
      </p:graphicFrame>
      <p:sp>
        <p:nvSpPr>
          <p:cNvPr id="13344" name="TextBox 9"/>
          <p:cNvSpPr txBox="1">
            <a:spLocks noChangeArrowheads="1"/>
          </p:cNvSpPr>
          <p:nvPr/>
        </p:nvSpPr>
        <p:spPr bwMode="auto">
          <a:xfrm>
            <a:off x="8532813" y="6396038"/>
            <a:ext cx="503237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2508" tIns="31254" rIns="62508" bIns="3125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900" dirty="0" smtClean="0">
                <a:solidFill>
                  <a:schemeClr val="bg1"/>
                </a:solidFill>
              </a:rPr>
              <a:t>13</a:t>
            </a:r>
            <a:endParaRPr lang="ru-RU" altLang="ru-RU" sz="1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961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altLang="ru-RU" sz="2400" b="1" dirty="0" smtClean="0">
                <a:solidFill>
                  <a:schemeClr val="tx2"/>
                </a:solidFill>
              </a:rPr>
              <a:t>Принятие решения о взыскании за счет имущества и Постановления о взыскании за счет имущества</a:t>
            </a:r>
            <a:br>
              <a:rPr lang="ru-RU" altLang="ru-RU" sz="2400" b="1" dirty="0" smtClean="0">
                <a:solidFill>
                  <a:schemeClr val="tx2"/>
                </a:solidFill>
              </a:rPr>
            </a:br>
            <a:r>
              <a:rPr lang="ru-RU" altLang="ru-RU" sz="2400" b="1" dirty="0" smtClean="0">
                <a:solidFill>
                  <a:schemeClr val="tx2"/>
                </a:solidFill>
              </a:rPr>
              <a:t>(ст. 47 НК РФ)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95288" y="1557338"/>
          <a:ext cx="8229600" cy="206851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92689"/>
                <a:gridCol w="443415"/>
                <a:gridCol w="7293496"/>
              </a:tblGrid>
              <a:tr h="3505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Статья НК РФ 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964" marR="4696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Пункт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964" marR="4696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Суть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964" marR="46964" marT="0" marB="0"/>
                </a:tc>
              </a:tr>
              <a:tr h="736250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47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964" marR="4696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964" marR="469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Взыскание налога за счет имущества производится по решению налогового органа путем направления </a:t>
                      </a:r>
                      <a:r>
                        <a:rPr lang="ru-RU" sz="1400" u="sng" dirty="0">
                          <a:solidFill>
                            <a:srgbClr val="FF0000"/>
                          </a:solidFill>
                          <a:effectLst/>
                        </a:rPr>
                        <a:t>в течение трех дней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ru-RU" sz="1400" dirty="0">
                          <a:effectLst/>
                        </a:rPr>
                        <a:t>с момента вынесения такого решения соответствующего постановления судебному приставу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964" marR="46964" marT="0" marB="0"/>
                </a:tc>
              </a:tr>
              <a:tr h="4908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964" marR="469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>
                          <a:solidFill>
                            <a:srgbClr val="FF0000"/>
                          </a:solidFill>
                          <a:effectLst/>
                          <a:hlinkClick r:id="rId2"/>
                        </a:rPr>
                        <a:t>Решение</a:t>
                      </a:r>
                      <a:r>
                        <a:rPr lang="ru-RU" sz="140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ru-RU" sz="1400">
                          <a:effectLst/>
                        </a:rPr>
                        <a:t>о взыскании принимается </a:t>
                      </a:r>
                      <a:r>
                        <a:rPr lang="ru-RU" sz="1400" u="sng">
                          <a:effectLst/>
                        </a:rPr>
                        <a:t>в течение одного года</a:t>
                      </a:r>
                      <a:r>
                        <a:rPr lang="ru-RU" sz="1400">
                          <a:effectLst/>
                        </a:rPr>
                        <a:t> после истечения </a:t>
                      </a:r>
                      <a:r>
                        <a:rPr lang="ru-RU" sz="1400" u="none" strike="noStrike">
                          <a:effectLst/>
                          <a:hlinkClick r:id="rId3"/>
                        </a:rPr>
                        <a:t>срока исполнения</a:t>
                      </a:r>
                      <a:r>
                        <a:rPr lang="ru-RU" sz="1400">
                          <a:effectLst/>
                        </a:rPr>
                        <a:t> требования 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964" marR="46964" marT="0" marB="0"/>
                </a:tc>
              </a:tr>
              <a:tr h="4908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964" marR="469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налоговый орган вправе взыскать налог за счет </a:t>
                      </a:r>
                      <a:r>
                        <a:rPr lang="ru-RU" sz="1400" u="none" strike="noStrike" dirty="0">
                          <a:effectLst/>
                          <a:hlinkClick r:id="rId4"/>
                        </a:rPr>
                        <a:t>имущества</a:t>
                      </a:r>
                      <a:r>
                        <a:rPr lang="ru-RU" sz="1400" dirty="0">
                          <a:effectLst/>
                        </a:rPr>
                        <a:t> в пределах сумм, указанных в требовании, и с учетом сумм по </a:t>
                      </a:r>
                      <a:r>
                        <a:rPr lang="ru-RU" sz="1400" u="none" strike="noStrike" dirty="0">
                          <a:effectLst/>
                          <a:hlinkClick r:id="rId5"/>
                        </a:rPr>
                        <a:t>статьей 46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964" marR="46964" marT="0" marB="0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 rot="10800000" flipH="1" flipV="1">
            <a:off x="395288" y="3860800"/>
            <a:ext cx="8280400" cy="8636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882" tIns="39943" rIns="79882" bIns="39943" anchor="ctr"/>
          <a:lstStyle/>
          <a:p>
            <a:pPr algn="just">
              <a:defRPr/>
            </a:pPr>
            <a:r>
              <a:rPr lang="ru-RU" dirty="0"/>
              <a:t>Направление постановления о взыскании за счет имущества в службу судебных приставов. (с 21.02.2014 г. введен полный электронный документооборот между ФНС и ФССП при исполнении ст. 47 НК РФ) </a:t>
            </a:r>
            <a:endParaRPr lang="ru-RU" b="1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1835150" y="4779963"/>
            <a:ext cx="576263" cy="371475"/>
          </a:xfrm>
          <a:prstGeom prst="straightConnector1">
            <a:avLst/>
          </a:prstGeom>
          <a:ln w="508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3816350" y="5661025"/>
            <a:ext cx="1331913" cy="0"/>
          </a:xfrm>
          <a:prstGeom prst="straightConnector1">
            <a:avLst/>
          </a:prstGeom>
          <a:ln w="508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3"/>
          <p:cNvSpPr txBox="1"/>
          <p:nvPr/>
        </p:nvSpPr>
        <p:spPr>
          <a:xfrm rot="10800000" flipV="1">
            <a:off x="539750" y="5097463"/>
            <a:ext cx="3168650" cy="1284287"/>
          </a:xfrm>
          <a:prstGeom prst="rect">
            <a:avLst/>
          </a:prstGeom>
          <a:ln w="63500">
            <a:solidFill>
              <a:schemeClr val="accent1"/>
            </a:solidFill>
          </a:ln>
        </p:spPr>
        <p:txBody>
          <a:bodyPr lIns="104306" tIns="52153" rIns="104306" bIns="52153" anchor="ctr">
            <a:normAutofit/>
          </a:bodyPr>
          <a:lstStyle>
            <a:defPPr>
              <a:defRPr lang="ru-RU"/>
            </a:defPPr>
            <a:lvl1pPr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520700" indent="-63500"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1042988" indent="-128588"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563688" indent="-192088"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2085975" indent="-257175"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sz="2100"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sz="2100"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sz="2100"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sz="2100"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algn="ctr" defTabSz="1043056" eaLnBrk="1" fontAlgn="auto" hangingPunct="1">
              <a:spcAft>
                <a:spcPts val="0"/>
              </a:spcAft>
              <a:defRPr/>
            </a:pPr>
            <a:r>
              <a:rPr lang="ru-RU" sz="1400" b="1" dirty="0"/>
              <a:t>Вынесение судебным приставом-исполнителем постановления о возбуждении исполнительного производства </a:t>
            </a:r>
            <a:endParaRPr lang="ru-RU" sz="1400" b="1" dirty="0">
              <a:latin typeface="+mj-lt"/>
              <a:ea typeface="+mj-ea"/>
              <a:cs typeface="+mj-cs"/>
            </a:endParaRPr>
          </a:p>
        </p:txBody>
      </p:sp>
      <p:sp>
        <p:nvSpPr>
          <p:cNvPr id="13" name="TextBox 3"/>
          <p:cNvSpPr txBox="1"/>
          <p:nvPr/>
        </p:nvSpPr>
        <p:spPr>
          <a:xfrm>
            <a:off x="5610225" y="5207000"/>
            <a:ext cx="3065463" cy="1174750"/>
          </a:xfrm>
          <a:prstGeom prst="rect">
            <a:avLst/>
          </a:prstGeom>
          <a:ln w="63500">
            <a:solidFill>
              <a:schemeClr val="accent1"/>
            </a:solidFill>
          </a:ln>
        </p:spPr>
        <p:txBody>
          <a:bodyPr lIns="104306" tIns="52153" rIns="104306" bIns="52153" anchor="ctr"/>
          <a:lstStyle>
            <a:defPPr>
              <a:defRPr lang="ru-RU"/>
            </a:defPPr>
            <a:lvl1pPr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520700" indent="-63500"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1042988" indent="-128588"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563688" indent="-192088"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2085975" indent="-257175"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sz="2100"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sz="2100"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sz="2100"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sz="2100"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algn="ctr" defTabSz="1043056" eaLnBrk="1" fontAlgn="auto" hangingPunct="1">
              <a:spcAft>
                <a:spcPts val="0"/>
              </a:spcAft>
              <a:defRPr/>
            </a:pPr>
            <a:r>
              <a:rPr lang="ru-RU" sz="1400" b="1" dirty="0"/>
              <a:t>Вынесение судебным приставом-исполнителем постановления об </a:t>
            </a:r>
            <a:r>
              <a:rPr lang="ru-RU" sz="1400" b="1" dirty="0" smtClean="0"/>
              <a:t>окончании исполнительного производства, в случае полного погашения задолженности</a:t>
            </a:r>
            <a:endParaRPr lang="ru-RU" sz="1400" b="1" dirty="0">
              <a:latin typeface="+mj-lt"/>
              <a:ea typeface="+mj-ea"/>
              <a:cs typeface="+mj-cs"/>
            </a:endParaRPr>
          </a:p>
        </p:txBody>
      </p:sp>
      <p:sp>
        <p:nvSpPr>
          <p:cNvPr id="15" name="Стрелка вверх 14"/>
          <p:cNvSpPr/>
          <p:nvPr/>
        </p:nvSpPr>
        <p:spPr>
          <a:xfrm flipH="1" flipV="1">
            <a:off x="4007527" y="3641868"/>
            <a:ext cx="480438" cy="219179"/>
          </a:xfrm>
          <a:prstGeom prst="upArrow">
            <a:avLst/>
          </a:prstGeom>
          <a:noFill/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180" tIns="39590" rIns="79180" bIns="3959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756533">
              <a:defRPr/>
            </a:pPr>
            <a:endParaRPr lang="ru-RU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4367" name="TextBox 9"/>
          <p:cNvSpPr txBox="1">
            <a:spLocks noChangeArrowheads="1"/>
          </p:cNvSpPr>
          <p:nvPr/>
        </p:nvSpPr>
        <p:spPr bwMode="auto">
          <a:xfrm>
            <a:off x="8459788" y="6218238"/>
            <a:ext cx="431800" cy="355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2508" tIns="31254" rIns="62508" bIns="3125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900" dirty="0" smtClean="0">
                <a:solidFill>
                  <a:schemeClr val="bg1"/>
                </a:solidFill>
              </a:rPr>
              <a:t>14</a:t>
            </a:r>
            <a:endParaRPr lang="ru-RU" altLang="ru-RU" sz="1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9773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012160" y="260648"/>
            <a:ext cx="2952328" cy="1346995"/>
          </a:xfrm>
        </p:spPr>
        <p:txBody>
          <a:bodyPr/>
          <a:lstStyle/>
          <a:p>
            <a:pPr algn="ctr"/>
            <a:r>
              <a:rPr lang="ru-RU" sz="2000" dirty="0"/>
              <a:t>ЛИЧНЫЙ КАБИНЕТ НАЛОГОПЛАТЕЛЬЩИКА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BDFD2B-472D-4AC4-8876-1985F264D0D5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  <p:pic>
        <p:nvPicPr>
          <p:cNvPr id="5" name="Рисунок 4" descr="ЮЛ-список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00" r="757" b="28140"/>
          <a:stretch>
            <a:fillRect/>
          </a:stretch>
        </p:blipFill>
        <p:spPr bwMode="auto">
          <a:xfrm>
            <a:off x="899592" y="116632"/>
            <a:ext cx="5112568" cy="325184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Объект 5" descr="ЮЛ-заявл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58" b="14305"/>
          <a:stretch>
            <a:fillRect/>
          </a:stretch>
        </p:blipFill>
        <p:spPr bwMode="auto">
          <a:xfrm>
            <a:off x="179512" y="3114848"/>
            <a:ext cx="7704856" cy="3600400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5183;p1"/>
          <p:cNvSpPr/>
          <p:nvPr/>
        </p:nvSpPr>
        <p:spPr>
          <a:xfrm>
            <a:off x="611560" y="6098584"/>
            <a:ext cx="1736575" cy="648072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F243E"/>
              </a:buClr>
              <a:buSzPts val="1400"/>
            </a:pPr>
            <a:endParaRPr sz="1400" dirty="0">
              <a:solidFill>
                <a:srgbClr val="0F243E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1274640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9"/>
          <p:cNvSpPr txBox="1">
            <a:spLocks noChangeArrowheads="1"/>
          </p:cNvSpPr>
          <p:nvPr/>
        </p:nvSpPr>
        <p:spPr bwMode="auto">
          <a:xfrm>
            <a:off x="8548054" y="6152516"/>
            <a:ext cx="188912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2508" tIns="31254" rIns="62508" bIns="3125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90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654050" y="255588"/>
            <a:ext cx="7705725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2508" tIns="31254" rIns="62508" bIns="31254" anchor="ctr"/>
          <a:lstStyle/>
          <a:p>
            <a:pPr defTabSz="888791" eaLnBrk="1" hangingPunct="1">
              <a:lnSpc>
                <a:spcPct val="90000"/>
              </a:lnSpc>
              <a:defRPr/>
            </a:pPr>
            <a:r>
              <a:rPr lang="ru-RU" sz="2500" b="1" cap="all" spc="-34" dirty="0">
                <a:solidFill>
                  <a:srgbClr val="0070C0"/>
                </a:solidFill>
                <a:latin typeface="+mn-lt"/>
                <a:ea typeface="+mj-ea"/>
                <a:cs typeface="+mj-cs"/>
              </a:rPr>
              <a:t>Уплата физическими лицами имущественных налогов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723900" y="1179513"/>
            <a:ext cx="3594100" cy="61753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lIns="62508" tIns="31254" rIns="62508" bIns="31254">
            <a:spAutoFit/>
          </a:bodyPr>
          <a:lstStyle/>
          <a:p>
            <a:pPr algn="ctr">
              <a:defRPr/>
            </a:pPr>
            <a:r>
              <a:rPr kumimoji="1" lang="ru-RU" b="1" dirty="0">
                <a:solidFill>
                  <a:schemeClr val="bg1"/>
                </a:solidFill>
                <a:latin typeface="+mn-lt"/>
              </a:rPr>
              <a:t>ОБЯЗАННОСТЬ ПО УПЛАТЕ </a:t>
            </a:r>
            <a:endParaRPr kumimoji="1" lang="en-US" b="1" dirty="0">
              <a:solidFill>
                <a:schemeClr val="bg1"/>
              </a:solidFill>
              <a:latin typeface="+mn-lt"/>
            </a:endParaRPr>
          </a:p>
          <a:p>
            <a:pPr algn="ctr">
              <a:defRPr/>
            </a:pPr>
            <a:r>
              <a:rPr kumimoji="1" lang="ru-RU" b="1" dirty="0">
                <a:solidFill>
                  <a:schemeClr val="bg1"/>
                </a:solidFill>
                <a:latin typeface="+mn-lt"/>
              </a:rPr>
              <a:t>ИМУЩЕСТВЕННЫХ  НАЛОГОВ</a:t>
            </a:r>
            <a:endParaRPr lang="ru-RU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19600" y="1654175"/>
            <a:ext cx="3597275" cy="6175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lIns="62508" tIns="31254" rIns="62508" bIns="31254">
            <a:spAutoFit/>
          </a:bodyPr>
          <a:lstStyle/>
          <a:p>
            <a:pPr algn="ctr">
              <a:defRPr/>
            </a:pPr>
            <a:r>
              <a:rPr kumimoji="1" lang="ru-RU" b="1" dirty="0">
                <a:solidFill>
                  <a:schemeClr val="bg1"/>
                </a:solidFill>
                <a:latin typeface="+mn-lt"/>
              </a:rPr>
              <a:t>ДАТЫ ПОЛУЧЕНИЯ </a:t>
            </a:r>
          </a:p>
          <a:p>
            <a:pPr algn="ctr">
              <a:defRPr/>
            </a:pPr>
            <a:r>
              <a:rPr kumimoji="1" lang="ru-RU" b="1" dirty="0">
                <a:solidFill>
                  <a:schemeClr val="bg1"/>
                </a:solidFill>
                <a:latin typeface="+mn-lt"/>
              </a:rPr>
              <a:t>НАЛОГОВОГО УВЕДОМЛЕНИЯ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368800" y="1274763"/>
            <a:ext cx="1235075" cy="385762"/>
          </a:xfrm>
          <a:prstGeom prst="rect">
            <a:avLst/>
          </a:prstGeom>
        </p:spPr>
        <p:txBody>
          <a:bodyPr lIns="62508" tIns="31254" rIns="62508" bIns="31254">
            <a:spAutoFit/>
          </a:bodyPr>
          <a:lstStyle/>
          <a:p>
            <a:pPr>
              <a:defRPr/>
            </a:pPr>
            <a:r>
              <a:rPr kumimoji="1" lang="ru-RU" sz="2100" b="1" dirty="0">
                <a:solidFill>
                  <a:srgbClr val="002060"/>
                </a:solidFill>
                <a:latin typeface="+mn-lt"/>
              </a:rPr>
              <a:t>НЕ РАНЕЕ </a:t>
            </a:r>
          </a:p>
        </p:txBody>
      </p:sp>
      <p:sp>
        <p:nvSpPr>
          <p:cNvPr id="36" name="Стрелка вправо 35"/>
          <p:cNvSpPr/>
          <p:nvPr/>
        </p:nvSpPr>
        <p:spPr>
          <a:xfrm>
            <a:off x="4778375" y="3097213"/>
            <a:ext cx="1114425" cy="611187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2508" tIns="31254" rIns="62508" bIns="31254" anchor="ctr"/>
          <a:lstStyle/>
          <a:p>
            <a:pPr algn="ctr">
              <a:defRPr/>
            </a:pPr>
            <a:endParaRPr lang="ru-RU" dirty="0"/>
          </a:p>
        </p:txBody>
      </p:sp>
      <p:grpSp>
        <p:nvGrpSpPr>
          <p:cNvPr id="5" name="Группа 4"/>
          <p:cNvGrpSpPr>
            <a:grpSpLocks/>
          </p:cNvGrpSpPr>
          <p:nvPr/>
        </p:nvGrpSpPr>
        <p:grpSpPr bwMode="auto">
          <a:xfrm>
            <a:off x="1182688" y="2479675"/>
            <a:ext cx="2127250" cy="2041525"/>
            <a:chOff x="1051542" y="3805901"/>
            <a:chExt cx="3024000" cy="3096344"/>
          </a:xfrm>
        </p:grpSpPr>
        <p:pic>
          <p:nvPicPr>
            <p:cNvPr id="10263" name="Picture 14" descr="https://openclipart.org/image/2400px/svg_to_png/166154/buildng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938"/>
            <a:stretch>
              <a:fillRect/>
            </a:stretch>
          </p:blipFill>
          <p:spPr bwMode="auto">
            <a:xfrm>
              <a:off x="1565873" y="3805901"/>
              <a:ext cx="1848859" cy="2480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" name="Блок-схема: альтернативный процесс 43"/>
            <p:cNvSpPr/>
            <p:nvPr/>
          </p:nvSpPr>
          <p:spPr>
            <a:xfrm>
              <a:off x="1051542" y="6256973"/>
              <a:ext cx="3024000" cy="645272"/>
            </a:xfrm>
            <a:prstGeom prst="flowChartAlternateProcess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600" b="1" dirty="0"/>
                <a:t>Налоговый орган</a:t>
              </a:r>
            </a:p>
          </p:txBody>
        </p:sp>
      </p:grpSp>
      <p:grpSp>
        <p:nvGrpSpPr>
          <p:cNvPr id="45" name="Группа 44"/>
          <p:cNvGrpSpPr>
            <a:grpSpLocks/>
          </p:cNvGrpSpPr>
          <p:nvPr/>
        </p:nvGrpSpPr>
        <p:grpSpPr bwMode="auto">
          <a:xfrm>
            <a:off x="5486400" y="2432050"/>
            <a:ext cx="2127250" cy="2300288"/>
            <a:chOff x="1449225" y="5528122"/>
            <a:chExt cx="3024000" cy="3490467"/>
          </a:xfrm>
        </p:grpSpPr>
        <p:pic>
          <p:nvPicPr>
            <p:cNvPr id="10261" name="Рисунок 45" descr="Business-man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13321" y="5528122"/>
              <a:ext cx="1111505" cy="2842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7" name="Блок-схема: альтернативный процесс 33"/>
            <p:cNvSpPr/>
            <p:nvPr/>
          </p:nvSpPr>
          <p:spPr>
            <a:xfrm>
              <a:off x="1449225" y="8370600"/>
              <a:ext cx="3024000" cy="647989"/>
            </a:xfrm>
            <a:prstGeom prst="flowChartAlternateProcess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600" b="1" dirty="0"/>
                <a:t>Физическое лицо</a:t>
              </a:r>
            </a:p>
          </p:txBody>
        </p:sp>
      </p:grpSp>
      <p:grpSp>
        <p:nvGrpSpPr>
          <p:cNvPr id="48" name="Группа 47"/>
          <p:cNvGrpSpPr>
            <a:grpSpLocks/>
          </p:cNvGrpSpPr>
          <p:nvPr/>
        </p:nvGrpSpPr>
        <p:grpSpPr bwMode="auto">
          <a:xfrm>
            <a:off x="3255963" y="2336800"/>
            <a:ext cx="1417637" cy="1700213"/>
            <a:chOff x="1245096" y="5274245"/>
            <a:chExt cx="2016150" cy="2578250"/>
          </a:xfrm>
        </p:grpSpPr>
        <p:pic>
          <p:nvPicPr>
            <p:cNvPr id="10259" name="Рисунок 4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5171" y="5274245"/>
              <a:ext cx="2016075" cy="257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Прямоугольник 49"/>
            <p:cNvSpPr/>
            <p:nvPr/>
          </p:nvSpPr>
          <p:spPr>
            <a:xfrm>
              <a:off x="1245096" y="5994037"/>
              <a:ext cx="2016150" cy="97978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kumimoji="1" lang="ru-RU" sz="1200" b="1" dirty="0">
                  <a:solidFill>
                    <a:srgbClr val="002060"/>
                  </a:solidFill>
                  <a:latin typeface="+mn-lt"/>
                </a:rPr>
                <a:t>УВЕДОМЛЕНИЕ ОБ УПЛАТЕ НАЛОГА</a:t>
              </a:r>
            </a:p>
          </p:txBody>
        </p:sp>
      </p:grpSp>
      <p:grpSp>
        <p:nvGrpSpPr>
          <p:cNvPr id="51" name="Группа 50"/>
          <p:cNvGrpSpPr>
            <a:grpSpLocks/>
          </p:cNvGrpSpPr>
          <p:nvPr/>
        </p:nvGrpSpPr>
        <p:grpSpPr bwMode="auto">
          <a:xfrm>
            <a:off x="4875213" y="3808413"/>
            <a:ext cx="3490912" cy="481012"/>
            <a:chOff x="3451610" y="3680262"/>
            <a:chExt cx="4963396" cy="728998"/>
          </a:xfrm>
        </p:grpSpPr>
        <p:pic>
          <p:nvPicPr>
            <p:cNvPr id="52" name="Рисунок 51"/>
            <p:cNvPicPr>
              <a:picLocks noChangeAspect="1"/>
            </p:cNvPicPr>
            <p:nvPr/>
          </p:nvPicPr>
          <p:blipFill>
            <a:blip r:embed="rId6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67049">
              <a:off x="3451610" y="3680262"/>
              <a:ext cx="4963396" cy="728998"/>
            </a:xfrm>
            <a:prstGeom prst="rect">
              <a:avLst/>
            </a:prstGeom>
          </p:spPr>
        </p:pic>
        <p:sp>
          <p:nvSpPr>
            <p:cNvPr id="10258" name="Прямоугольник 52"/>
            <p:cNvSpPr>
              <a:spLocks noChangeArrowheads="1"/>
            </p:cNvSpPr>
            <p:nvPr/>
          </p:nvSpPr>
          <p:spPr bwMode="auto">
            <a:xfrm rot="-429577">
              <a:off x="3657007" y="3721162"/>
              <a:ext cx="4721885" cy="582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ru-RU" altLang="ru-RU" sz="1900" b="1" dirty="0">
                  <a:solidFill>
                    <a:srgbClr val="FF0000"/>
                  </a:solidFill>
                  <a:cs typeface="Times New Roman" pitchFamily="18" charset="0"/>
                </a:rPr>
                <a:t>Недоимка погашена</a:t>
              </a:r>
            </a:p>
          </p:txBody>
        </p:sp>
      </p:grpSp>
      <p:grpSp>
        <p:nvGrpSpPr>
          <p:cNvPr id="54" name="Группа 53"/>
          <p:cNvGrpSpPr>
            <a:grpSpLocks/>
          </p:cNvGrpSpPr>
          <p:nvPr/>
        </p:nvGrpSpPr>
        <p:grpSpPr bwMode="auto">
          <a:xfrm>
            <a:off x="590550" y="4708525"/>
            <a:ext cx="7778750" cy="1616075"/>
            <a:chOff x="1199926" y="2177901"/>
            <a:chExt cx="11062320" cy="2450296"/>
          </a:xfrm>
        </p:grpSpPr>
        <p:pic>
          <p:nvPicPr>
            <p:cNvPr id="10253" name="Рисунок 5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9926" y="2177901"/>
              <a:ext cx="837184" cy="2450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0254" name="Группа 55"/>
            <p:cNvGrpSpPr>
              <a:grpSpLocks/>
            </p:cNvGrpSpPr>
            <p:nvPr/>
          </p:nvGrpSpPr>
          <p:grpSpPr bwMode="auto">
            <a:xfrm>
              <a:off x="2325142" y="2577099"/>
              <a:ext cx="9937104" cy="1680646"/>
              <a:chOff x="2325142" y="2577099"/>
              <a:chExt cx="9937104" cy="1680646"/>
            </a:xfrm>
          </p:grpSpPr>
          <p:sp>
            <p:nvSpPr>
              <p:cNvPr id="57" name="Прямоугольник 56"/>
              <p:cNvSpPr/>
              <p:nvPr/>
            </p:nvSpPr>
            <p:spPr>
              <a:xfrm>
                <a:off x="2468706" y="2647261"/>
                <a:ext cx="9576808" cy="161026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ru-RU" sz="2100" b="1" dirty="0">
                    <a:solidFill>
                      <a:srgbClr val="002060"/>
                    </a:solidFill>
                    <a:latin typeface="+mn-lt"/>
                  </a:rPr>
                  <a:t>Если не погашена недоимка по налогам и пеней перед бюджетом, то налоговые органы </a:t>
                </a:r>
                <a:r>
                  <a:rPr kumimoji="1" lang="ru-RU" sz="2100" b="1" dirty="0" smtClean="0">
                    <a:solidFill>
                      <a:srgbClr val="002060"/>
                    </a:solidFill>
                    <a:latin typeface="+mn-lt"/>
                  </a:rPr>
                  <a:t>н</a:t>
                </a:r>
                <a:r>
                  <a:rPr kumimoji="1" lang="ru-RU" sz="2100" b="1" dirty="0" smtClean="0">
                    <a:solidFill>
                      <a:srgbClr val="002060"/>
                    </a:solidFill>
                  </a:rPr>
                  <a:t>аправят </a:t>
                </a:r>
                <a:r>
                  <a:rPr kumimoji="1" lang="ru-RU" sz="2100" b="1" dirty="0">
                    <a:solidFill>
                      <a:srgbClr val="002060"/>
                    </a:solidFill>
                  </a:rPr>
                  <a:t>требования об уплате </a:t>
                </a:r>
                <a:endParaRPr kumimoji="1" lang="ru-RU" sz="2100" b="1" dirty="0">
                  <a:solidFill>
                    <a:srgbClr val="002060"/>
                  </a:solidFill>
                  <a:latin typeface="+mn-lt"/>
                </a:endParaRPr>
              </a:p>
            </p:txBody>
          </p:sp>
          <p:sp>
            <p:nvSpPr>
              <p:cNvPr id="58" name="Прямоугольник 57"/>
              <p:cNvSpPr/>
              <p:nvPr/>
            </p:nvSpPr>
            <p:spPr>
              <a:xfrm>
                <a:off x="2324219" y="2577458"/>
                <a:ext cx="9938027" cy="1617484"/>
              </a:xfrm>
              <a:prstGeom prst="rect">
                <a:avLst/>
              </a:prstGeom>
              <a:noFill/>
              <a:ln w="381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459949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3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altLang="ru-RU" sz="2400" b="1" dirty="0" smtClean="0">
                <a:solidFill>
                  <a:schemeClr val="tx2"/>
                </a:solidFill>
              </a:rPr>
              <a:t>Работа налогового органа по принудительному взысканию задолженности с физических лиц </a:t>
            </a:r>
            <a:r>
              <a:rPr lang="ru-RU" altLang="ru-RU" sz="2400" dirty="0" smtClean="0">
                <a:solidFill>
                  <a:schemeClr val="tx2"/>
                </a:solidFill>
              </a:rPr>
              <a:t>, ст. 48,70 НК РФ</a:t>
            </a:r>
            <a:endParaRPr lang="ru-RU" altLang="ru-RU" sz="2400" b="1" dirty="0" smtClean="0">
              <a:solidFill>
                <a:schemeClr val="tx2"/>
              </a:solidFill>
            </a:endParaRPr>
          </a:p>
        </p:txBody>
      </p:sp>
      <p:sp>
        <p:nvSpPr>
          <p:cNvPr id="3" name="TextBox 3"/>
          <p:cNvSpPr txBox="1"/>
          <p:nvPr/>
        </p:nvSpPr>
        <p:spPr>
          <a:xfrm rot="10800000" flipV="1">
            <a:off x="471588" y="1227911"/>
            <a:ext cx="8387932" cy="980976"/>
          </a:xfrm>
          <a:prstGeom prst="rect">
            <a:avLst/>
          </a:prstGeom>
          <a:ln w="63500">
            <a:solidFill>
              <a:schemeClr val="accent1"/>
            </a:solidFill>
          </a:ln>
        </p:spPr>
        <p:txBody>
          <a:bodyPr lIns="104306" tIns="52153" rIns="104306" bIns="52153" anchor="ctr">
            <a:normAutofit/>
          </a:bodyPr>
          <a:lstStyle>
            <a:defPPr>
              <a:defRPr lang="ru-RU"/>
            </a:defPPr>
            <a:lvl1pPr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520700" indent="-63500"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1042988" indent="-128588"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563688" indent="-192088"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2085975" indent="-257175"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sz="2100"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sz="2100"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sz="2100"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sz="2100"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algn="ctr" defTabSz="1043056" eaLnBrk="1" fontAlgn="auto" hangingPunct="1">
              <a:spcAft>
                <a:spcPts val="0"/>
              </a:spcAft>
              <a:defRPr/>
            </a:pPr>
            <a:r>
              <a:rPr lang="ru-RU" sz="1400" dirty="0">
                <a:solidFill>
                  <a:srgbClr val="002060"/>
                </a:solidFill>
              </a:rPr>
              <a:t>Выставление требований по уплате налога (</a:t>
            </a:r>
            <a:r>
              <a:rPr lang="ru-RU" sz="1400" b="1" dirty="0">
                <a:solidFill>
                  <a:srgbClr val="002060"/>
                </a:solidFill>
              </a:rPr>
              <a:t>статья 70 НК РФ</a:t>
            </a:r>
            <a:r>
              <a:rPr lang="ru-RU" sz="1400" dirty="0">
                <a:solidFill>
                  <a:srgbClr val="002060"/>
                </a:solidFill>
              </a:rPr>
              <a:t>) с указанием срока исполнения </a:t>
            </a:r>
            <a:r>
              <a:rPr lang="ru-RU" sz="1400" dirty="0" smtClean="0">
                <a:solidFill>
                  <a:srgbClr val="002060"/>
                </a:solidFill>
              </a:rPr>
              <a:t>:</a:t>
            </a:r>
          </a:p>
          <a:p>
            <a:pPr algn="ctr" defTabSz="1043056" eaLnBrk="1" fontAlgn="auto" hangingPunct="1">
              <a:spcAft>
                <a:spcPts val="0"/>
              </a:spcAft>
              <a:defRPr/>
            </a:pPr>
            <a:r>
              <a:rPr lang="ru-RU" sz="14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- СУММА </a:t>
            </a:r>
            <a:r>
              <a:rPr lang="ru-RU" sz="14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НАЛОГА  &gt; 3000 РУБЛЕЙ (не позднее 3-х месяцев);</a:t>
            </a:r>
          </a:p>
          <a:p>
            <a:pPr algn="ctr" defTabSz="1043056" eaLnBrk="1" fontAlgn="auto" hangingPunct="1">
              <a:spcAft>
                <a:spcPts val="0"/>
              </a:spcAft>
              <a:defRPr/>
            </a:pPr>
            <a:r>
              <a:rPr lang="ru-RU" sz="14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- СУММА НАЛОГА &lt; 3000,  требование должно быть направлено не позднее одного года</a:t>
            </a:r>
          </a:p>
        </p:txBody>
      </p:sp>
      <p:sp>
        <p:nvSpPr>
          <p:cNvPr id="5" name="TextBox 3"/>
          <p:cNvSpPr txBox="1"/>
          <p:nvPr/>
        </p:nvSpPr>
        <p:spPr>
          <a:xfrm rot="10800000" flipV="1">
            <a:off x="590549" y="2339295"/>
            <a:ext cx="8180823" cy="1991381"/>
          </a:xfrm>
          <a:prstGeom prst="rect">
            <a:avLst/>
          </a:prstGeom>
          <a:ln w="63500">
            <a:solidFill>
              <a:schemeClr val="accent1"/>
            </a:solidFill>
          </a:ln>
        </p:spPr>
        <p:txBody>
          <a:bodyPr lIns="104306" tIns="52153" rIns="104306" bIns="52153" anchor="ctr"/>
          <a:lstStyle>
            <a:defPPr>
              <a:defRPr lang="ru-RU"/>
            </a:defPPr>
            <a:lvl1pPr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520700" indent="-63500"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1042988" indent="-128588"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563688" indent="-192088"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2085975" indent="-257175"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sz="2100"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sz="2100"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sz="2100"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sz="2100"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algn="ctr" defTabSz="1043056" eaLnBrk="1" fontAlgn="auto" hangingPunct="1">
              <a:spcAft>
                <a:spcPts val="0"/>
              </a:spcAft>
              <a:defRPr/>
            </a:pPr>
            <a:r>
              <a:rPr lang="ru-RU" sz="1400" dirty="0">
                <a:solidFill>
                  <a:srgbClr val="002060"/>
                </a:solidFill>
              </a:rPr>
              <a:t>Принятие Решения о взыскании за счет имущества. Направление заявления в суд (</a:t>
            </a:r>
            <a:r>
              <a:rPr lang="ru-RU" sz="1400" b="1" dirty="0">
                <a:solidFill>
                  <a:srgbClr val="002060"/>
                </a:solidFill>
              </a:rPr>
              <a:t>статья 48 НК РФ</a:t>
            </a:r>
            <a:r>
              <a:rPr lang="ru-RU" sz="1400" dirty="0">
                <a:solidFill>
                  <a:srgbClr val="002060"/>
                </a:solidFill>
              </a:rPr>
              <a:t>) Одновременно, с подачей заявления в суд, копия такого заявления направляется в адрес налогоплательщика – </a:t>
            </a:r>
            <a:r>
              <a:rPr lang="ru-RU" sz="1400" dirty="0" smtClean="0">
                <a:solidFill>
                  <a:srgbClr val="002060"/>
                </a:solidFill>
              </a:rPr>
              <a:t>должника</a:t>
            </a:r>
          </a:p>
          <a:p>
            <a:pPr algn="ctr" defTabSz="1043056" eaLnBrk="1" fontAlgn="auto" hangingPunct="1">
              <a:spcAft>
                <a:spcPts val="0"/>
              </a:spcAft>
              <a:defRPr/>
            </a:pPr>
            <a:r>
              <a:rPr lang="ru-RU" sz="1400" dirty="0" smtClean="0">
                <a:solidFill>
                  <a:srgbClr val="002060"/>
                </a:solidFill>
              </a:rPr>
              <a:t>По </a:t>
            </a:r>
            <a:r>
              <a:rPr lang="ru-RU" sz="1400" dirty="0">
                <a:solidFill>
                  <a:srgbClr val="002060"/>
                </a:solidFill>
              </a:rPr>
              <a:t>Налоговому Кодексу ( в редакции от 23.11.2020 N 374-ФЗ) :</a:t>
            </a:r>
          </a:p>
          <a:p>
            <a:pPr algn="ctr" defTabSz="1043056" eaLnBrk="1" fontAlgn="auto" hangingPunct="1">
              <a:spcAft>
                <a:spcPts val="0"/>
              </a:spcAft>
              <a:defRPr/>
            </a:pPr>
            <a:r>
              <a:rPr lang="ru-RU" sz="1400" dirty="0">
                <a:solidFill>
                  <a:srgbClr val="002060"/>
                </a:solidFill>
              </a:rPr>
              <a:t>▪ если сумма больше 10 000 рублей (6 месяцев со срока исполнения требования</a:t>
            </a:r>
            <a:r>
              <a:rPr lang="ru-RU" sz="1400" dirty="0" smtClean="0">
                <a:solidFill>
                  <a:srgbClr val="002060"/>
                </a:solidFill>
              </a:rPr>
              <a:t>);</a:t>
            </a:r>
          </a:p>
          <a:p>
            <a:pPr algn="ctr" defTabSz="1043056" eaLnBrk="1" fontAlgn="auto" hangingPunct="1">
              <a:spcAft>
                <a:spcPts val="0"/>
              </a:spcAft>
              <a:defRPr/>
            </a:pPr>
            <a:r>
              <a:rPr lang="ru-RU" sz="1400" dirty="0" smtClean="0">
                <a:solidFill>
                  <a:srgbClr val="002060"/>
                </a:solidFill>
              </a:rPr>
              <a:t>▪ </a:t>
            </a:r>
            <a:r>
              <a:rPr lang="ru-RU" sz="1400" dirty="0">
                <a:solidFill>
                  <a:srgbClr val="002060"/>
                </a:solidFill>
              </a:rPr>
              <a:t>если сумма меньше  10 000 рублей в шестимесячный срок:</a:t>
            </a:r>
          </a:p>
          <a:p>
            <a:pPr algn="ctr" defTabSz="1043056" eaLnBrk="1" fontAlgn="auto" hangingPunct="1">
              <a:spcAft>
                <a:spcPts val="0"/>
              </a:spcAft>
              <a:defRPr/>
            </a:pPr>
            <a:r>
              <a:rPr lang="ru-RU" sz="1400" dirty="0">
                <a:solidFill>
                  <a:srgbClr val="002060"/>
                </a:solidFill>
              </a:rPr>
              <a:t>- со дня, когда сумма, подлежащая взысканию, превысит 10000 рублей;</a:t>
            </a:r>
          </a:p>
          <a:p>
            <a:pPr algn="ctr" defTabSz="1043056" eaLnBrk="1" fontAlgn="auto" hangingPunct="1">
              <a:spcAft>
                <a:spcPts val="0"/>
              </a:spcAft>
              <a:defRPr/>
            </a:pPr>
            <a:r>
              <a:rPr lang="ru-RU" sz="1400" dirty="0">
                <a:solidFill>
                  <a:srgbClr val="002060"/>
                </a:solidFill>
              </a:rPr>
              <a:t>- со дня истечения трехлетнего срока после истечения срока исполнения самого раннего требования</a:t>
            </a:r>
          </a:p>
          <a:p>
            <a:pPr algn="ctr" defTabSz="1043056" eaLnBrk="1" fontAlgn="auto" hangingPunct="1">
              <a:spcAft>
                <a:spcPts val="0"/>
              </a:spcAft>
              <a:defRPr/>
            </a:pPr>
            <a:endParaRPr lang="ru-RU" sz="14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683568" y="2104584"/>
            <a:ext cx="72008" cy="467072"/>
          </a:xfrm>
          <a:prstGeom prst="straightConnector1">
            <a:avLst/>
          </a:prstGeom>
          <a:ln w="889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3"/>
          <p:cNvSpPr txBox="1"/>
          <p:nvPr/>
        </p:nvSpPr>
        <p:spPr>
          <a:xfrm rot="10800000" flipV="1">
            <a:off x="590550" y="4508500"/>
            <a:ext cx="8032750" cy="288925"/>
          </a:xfrm>
          <a:prstGeom prst="rect">
            <a:avLst/>
          </a:prstGeom>
          <a:ln w="63500">
            <a:solidFill>
              <a:schemeClr val="accent1"/>
            </a:solidFill>
          </a:ln>
        </p:spPr>
        <p:txBody>
          <a:bodyPr lIns="104306" tIns="52153" rIns="104306" bIns="52153" anchor="ctr">
            <a:normAutofit fontScale="92500" lnSpcReduction="10000"/>
          </a:bodyPr>
          <a:lstStyle>
            <a:defPPr>
              <a:defRPr lang="ru-RU"/>
            </a:defPPr>
            <a:lvl1pPr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520700" indent="-63500"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1042988" indent="-128588"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563688" indent="-192088"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2085975" indent="-257175"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sz="2100"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sz="2100"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sz="2100"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sz="2100"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algn="ctr" defTabSz="1043056" eaLnBrk="1" fontAlgn="auto" hangingPunct="1"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2060"/>
                </a:solidFill>
              </a:rPr>
              <a:t>Получение судебного акта (судебный приказ, исполнительный лист) </a:t>
            </a:r>
            <a:endParaRPr lang="ru-RU" sz="14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90550" y="5084763"/>
            <a:ext cx="3476625" cy="100806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882" tIns="39943" rIns="79882" bIns="39943" anchor="ctr"/>
          <a:lstStyle/>
          <a:p>
            <a:pPr algn="ctr" defTabSz="900492">
              <a:defRPr/>
            </a:pPr>
            <a:r>
              <a:rPr lang="ru-RU" sz="1400" dirty="0"/>
              <a:t>При сумме задолженности менее 25000 рублей направление исполнительного документа работодателю </a:t>
            </a:r>
            <a:endParaRPr lang="ru-RU" sz="1400" b="1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859338" y="5084763"/>
            <a:ext cx="3744912" cy="100806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882" tIns="39943" rIns="79882" bIns="39943" anchor="ctr"/>
          <a:lstStyle/>
          <a:p>
            <a:pPr algn="ctr" defTabSz="900492">
              <a:defRPr/>
            </a:pPr>
            <a:r>
              <a:rPr lang="ru-RU" sz="1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Направление исполнительного документа в территориальный орган ФССП</a:t>
            </a:r>
          </a:p>
        </p:txBody>
      </p:sp>
      <p:sp>
        <p:nvSpPr>
          <p:cNvPr id="15" name="Стрелка вверх 14"/>
          <p:cNvSpPr/>
          <p:nvPr/>
        </p:nvSpPr>
        <p:spPr>
          <a:xfrm flipH="1" flipV="1">
            <a:off x="4007527" y="4221088"/>
            <a:ext cx="480438" cy="219179"/>
          </a:xfrm>
          <a:prstGeom prst="upArrow">
            <a:avLst/>
          </a:prstGeom>
          <a:noFill/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180" tIns="39590" rIns="79180" bIns="3959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756533">
              <a:defRPr/>
            </a:pPr>
            <a:endParaRPr lang="ru-RU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8" name="Стрелка вверх 17"/>
          <p:cNvSpPr/>
          <p:nvPr/>
        </p:nvSpPr>
        <p:spPr>
          <a:xfrm flipH="1" flipV="1">
            <a:off x="2008346" y="4866005"/>
            <a:ext cx="480438" cy="219179"/>
          </a:xfrm>
          <a:prstGeom prst="upArrow">
            <a:avLst/>
          </a:prstGeom>
          <a:noFill/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180" tIns="39590" rIns="79180" bIns="3959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756533">
              <a:defRPr/>
            </a:pPr>
            <a:endParaRPr lang="ru-RU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9" name="Стрелка вверх 18"/>
          <p:cNvSpPr/>
          <p:nvPr/>
        </p:nvSpPr>
        <p:spPr>
          <a:xfrm flipH="1" flipV="1">
            <a:off x="6492021" y="4866006"/>
            <a:ext cx="480438" cy="219179"/>
          </a:xfrm>
          <a:prstGeom prst="upArrow">
            <a:avLst/>
          </a:prstGeom>
          <a:noFill/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180" tIns="39590" rIns="79180" bIns="3959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756533">
              <a:defRPr/>
            </a:pPr>
            <a:endParaRPr lang="ru-RU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5379" name="TextBox 9"/>
          <p:cNvSpPr txBox="1">
            <a:spLocks noChangeArrowheads="1"/>
          </p:cNvSpPr>
          <p:nvPr/>
        </p:nvSpPr>
        <p:spPr bwMode="auto">
          <a:xfrm>
            <a:off x="8427720" y="6218238"/>
            <a:ext cx="43180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2508" tIns="31254" rIns="62508" bIns="3125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900" dirty="0" smtClean="0">
                <a:solidFill>
                  <a:schemeClr val="bg1"/>
                </a:solidFill>
              </a:rPr>
              <a:t>3</a:t>
            </a:r>
            <a:endParaRPr lang="ru-RU" altLang="ru-RU" sz="1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692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Прямоугольник 40"/>
          <p:cNvSpPr/>
          <p:nvPr/>
        </p:nvSpPr>
        <p:spPr>
          <a:xfrm>
            <a:off x="3230563" y="4365625"/>
            <a:ext cx="2800350" cy="213677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7" tIns="45714" rIns="91427" bIns="45714" anchorCtr="1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Через сайт кредитной организации</a:t>
            </a:r>
          </a:p>
          <a:p>
            <a:pPr algn="ctr">
              <a:defRPr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ая выноска 19"/>
          <p:cNvSpPr/>
          <p:nvPr/>
        </p:nvSpPr>
        <p:spPr>
          <a:xfrm rot="10800000">
            <a:off x="6126163" y="1073150"/>
            <a:ext cx="2713037" cy="1757363"/>
          </a:xfrm>
          <a:prstGeom prst="wedgeRectCallou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7" tIns="45714" rIns="91427" bIns="45714"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9" name="Прямоугольная выноска 18"/>
          <p:cNvSpPr/>
          <p:nvPr/>
        </p:nvSpPr>
        <p:spPr>
          <a:xfrm rot="10800000">
            <a:off x="3282950" y="1066800"/>
            <a:ext cx="2749550" cy="1763713"/>
          </a:xfrm>
          <a:prstGeom prst="wedgeRectCallou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7" tIns="45714" rIns="91427" bIns="45714"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8" name="Прямоугольная выноска 17"/>
          <p:cNvSpPr/>
          <p:nvPr/>
        </p:nvSpPr>
        <p:spPr>
          <a:xfrm rot="10800000">
            <a:off x="323850" y="1089025"/>
            <a:ext cx="2871788" cy="1743075"/>
          </a:xfrm>
          <a:prstGeom prst="wedgeRectCallou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7" tIns="45714" rIns="91427" bIns="45714"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7225" y="244475"/>
            <a:ext cx="8224838" cy="5715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3600" dirty="0">
                <a:solidFill>
                  <a:schemeClr val="accent1">
                    <a:lumMod val="50000"/>
                  </a:schemeClr>
                </a:solidFill>
              </a:rPr>
              <a:t>Оплата налогов физических лиц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66750" y="1225550"/>
            <a:ext cx="2609850" cy="646113"/>
          </a:xfrm>
          <a:prstGeom prst="rect">
            <a:avLst/>
          </a:prstGeom>
          <a:noFill/>
        </p:spPr>
        <p:txBody>
          <a:bodyPr lIns="91427" tIns="45714" rIns="91427" bIns="45714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Единый налоговый платеж </a:t>
            </a:r>
            <a:r>
              <a:rPr lang="ru-RU" b="1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платеж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0" name="Заголовок 3"/>
          <p:cNvSpPr txBox="1">
            <a:spLocks/>
          </p:cNvSpPr>
          <p:nvPr/>
        </p:nvSpPr>
        <p:spPr>
          <a:xfrm>
            <a:off x="3697288" y="1176338"/>
            <a:ext cx="1979612" cy="338137"/>
          </a:xfrm>
          <a:prstGeom prst="rect">
            <a:avLst/>
          </a:prstGeom>
          <a:noFill/>
        </p:spPr>
        <p:txBody>
          <a:bodyPr lIns="91427" tIns="45714" rIns="91427" bIns="45714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Оплата по УИН</a:t>
            </a: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6273800" y="1166813"/>
            <a:ext cx="2540000" cy="576262"/>
          </a:xfrm>
          <a:prstGeom prst="rect">
            <a:avLst/>
          </a:prstGeom>
        </p:spPr>
        <p:txBody>
          <a:bodyPr lIns="91427" tIns="45714" rIns="91427" bIns="45714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Заполнение реквизитов платежного документа</a:t>
            </a:r>
          </a:p>
        </p:txBody>
      </p:sp>
      <p:pic>
        <p:nvPicPr>
          <p:cNvPr id="19466" name="Рисунок 13" descr="https://png.pngtree.com/element_pic/17/03/19/dca98bdc7eee2ead9a573c4c538db91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725" y="1514475"/>
            <a:ext cx="2060575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7" name="Объект 3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98" t="55545" r="41779" b="19357"/>
          <a:stretch>
            <a:fillRect/>
          </a:stretch>
        </p:blipFill>
        <p:spPr bwMode="auto">
          <a:xfrm>
            <a:off x="3511550" y="1535113"/>
            <a:ext cx="2309813" cy="112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8" name="Рисунок 22" descr="http://nalogmak.ru/wp-content/uploads/2018/10/Kbk_dlya_peney_po_envd_v_2018_godu_-_vse_o_nalogah_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1100" y="1711325"/>
            <a:ext cx="2486025" cy="80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9" name="Рисунок 23" descr="https://dom2z.ru/wp-content/uploads/2018/01/zemlya-gorod-okrug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05" b="91968"/>
          <a:stretch>
            <a:fillRect/>
          </a:stretch>
        </p:blipFill>
        <p:spPr bwMode="auto">
          <a:xfrm>
            <a:off x="6743700" y="1831975"/>
            <a:ext cx="1520825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Стрелка вправо 20"/>
          <p:cNvSpPr/>
          <p:nvPr/>
        </p:nvSpPr>
        <p:spPr>
          <a:xfrm rot="8128043">
            <a:off x="6022975" y="2971800"/>
            <a:ext cx="385763" cy="311150"/>
          </a:xfrm>
          <a:prstGeom prst="rightArrow">
            <a:avLst/>
          </a:prstGeom>
          <a:solidFill>
            <a:schemeClr val="tx2">
              <a:lumMod val="75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7" tIns="45714" rIns="91427" bIns="45714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" name="Стрелка вправо 24"/>
          <p:cNvSpPr/>
          <p:nvPr/>
        </p:nvSpPr>
        <p:spPr>
          <a:xfrm rot="5236482">
            <a:off x="4456907" y="2964656"/>
            <a:ext cx="304800" cy="315913"/>
          </a:xfrm>
          <a:prstGeom prst="rightArrow">
            <a:avLst/>
          </a:prstGeom>
          <a:solidFill>
            <a:schemeClr val="tx2">
              <a:lumMod val="75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7" tIns="45714" rIns="91427" bIns="45714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Стрелка вправо 25"/>
          <p:cNvSpPr/>
          <p:nvPr/>
        </p:nvSpPr>
        <p:spPr>
          <a:xfrm rot="2822998">
            <a:off x="2846387" y="2970213"/>
            <a:ext cx="417513" cy="319088"/>
          </a:xfrm>
          <a:prstGeom prst="rightArrow">
            <a:avLst/>
          </a:prstGeom>
          <a:solidFill>
            <a:schemeClr val="tx2">
              <a:lumMod val="75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7" tIns="45714" rIns="91427" bIns="45714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155950" y="3368675"/>
            <a:ext cx="2992438" cy="54133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7" tIns="45714" rIns="91427" bIns="45714"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Выберете способ оплаты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323850" y="4387850"/>
            <a:ext cx="2798763" cy="213677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7" tIns="45714" rIns="91427" bIns="45714" anchorCtr="1"/>
          <a:lstStyle/>
          <a:p>
            <a:pPr algn="ctr">
              <a:defRPr/>
            </a:pPr>
            <a:r>
              <a:rPr lang="ru-RU" b="1">
                <a:solidFill>
                  <a:schemeClr val="tx1"/>
                </a:solidFill>
              </a:rPr>
              <a:t>Банковской картой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9475" name="Рисунок 3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77" t="35474" r="50562" b="33400"/>
          <a:stretch>
            <a:fillRect/>
          </a:stretch>
        </p:blipFill>
        <p:spPr bwMode="auto">
          <a:xfrm>
            <a:off x="3919538" y="4999038"/>
            <a:ext cx="1320800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6" name="Рисунок 3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18" t="8797" r="39919" b="55173"/>
          <a:stretch>
            <a:fillRect/>
          </a:stretch>
        </p:blipFill>
        <p:spPr bwMode="auto">
          <a:xfrm>
            <a:off x="892175" y="4872038"/>
            <a:ext cx="1733550" cy="1535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Стрелка вправо 37"/>
          <p:cNvSpPr/>
          <p:nvPr/>
        </p:nvSpPr>
        <p:spPr>
          <a:xfrm rot="5236482">
            <a:off x="4457701" y="3998912"/>
            <a:ext cx="303212" cy="315913"/>
          </a:xfrm>
          <a:prstGeom prst="rightArrow">
            <a:avLst/>
          </a:prstGeom>
          <a:solidFill>
            <a:schemeClr val="tx2">
              <a:lumMod val="75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7" tIns="45714" rIns="91427" bIns="45714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9" name="Стрелка вправо 38"/>
          <p:cNvSpPr/>
          <p:nvPr/>
        </p:nvSpPr>
        <p:spPr>
          <a:xfrm rot="8128043">
            <a:off x="2874963" y="3971925"/>
            <a:ext cx="385762" cy="311150"/>
          </a:xfrm>
          <a:prstGeom prst="rightArrow">
            <a:avLst/>
          </a:prstGeom>
          <a:solidFill>
            <a:schemeClr val="tx2">
              <a:lumMod val="75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7" tIns="45714" rIns="91427" bIns="45714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0" name="Стрелка вправо 39"/>
          <p:cNvSpPr/>
          <p:nvPr/>
        </p:nvSpPr>
        <p:spPr>
          <a:xfrm rot="2198318">
            <a:off x="6065838" y="3963988"/>
            <a:ext cx="417512" cy="319087"/>
          </a:xfrm>
          <a:prstGeom prst="rightArrow">
            <a:avLst/>
          </a:prstGeom>
          <a:solidFill>
            <a:schemeClr val="tx2">
              <a:lumMod val="75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7" tIns="45714" rIns="91427" bIns="45714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6126163" y="4373563"/>
            <a:ext cx="2798762" cy="213677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7" tIns="45714" rIns="91427" bIns="45714" anchorCtr="1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Сформировать квитанцию</a:t>
            </a:r>
          </a:p>
          <a:p>
            <a:pPr algn="ctr">
              <a:defRPr/>
            </a:pP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9481" name="Рисунок 3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49" t="10220" r="58301" b="56281"/>
          <a:stretch>
            <a:fillRect/>
          </a:stretch>
        </p:blipFill>
        <p:spPr bwMode="auto">
          <a:xfrm>
            <a:off x="6640513" y="5084763"/>
            <a:ext cx="1728787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37379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2325" y="501650"/>
            <a:ext cx="7337425" cy="773113"/>
          </a:xfrm>
        </p:spPr>
        <p:txBody>
          <a:bodyPr/>
          <a:lstStyle/>
          <a:p>
            <a:pPr>
              <a:defRPr/>
            </a:pPr>
            <a:r>
              <a:rPr lang="ru-RU" sz="3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Единый налоговый платеж</a:t>
            </a:r>
          </a:p>
        </p:txBody>
      </p:sp>
      <p:sp>
        <p:nvSpPr>
          <p:cNvPr id="22530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rtlCol="0"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fld id="{1C2A3B5D-2BC9-4599-8CFB-F2CD649EE43F}" type="slidenum">
              <a:rPr lang="ru-RU">
                <a:solidFill>
                  <a:schemeClr val="tx1">
                    <a:tint val="75000"/>
                  </a:schemeClr>
                </a:solidFill>
                <a:latin typeface="+mn-lt"/>
              </a:rPr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t>5</a:t>
            </a:fld>
            <a:endParaRPr lang="ru-RU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359685" y="1469680"/>
          <a:ext cx="7964397" cy="51033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25"/>
          <p:cNvSpPr txBox="1">
            <a:spLocks noChangeArrowheads="1"/>
          </p:cNvSpPr>
          <p:nvPr/>
        </p:nvSpPr>
        <p:spPr bwMode="auto">
          <a:xfrm>
            <a:off x="8460432" y="6165304"/>
            <a:ext cx="513706" cy="355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2508" tIns="31254" rIns="62508" bIns="3125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900" dirty="0">
                <a:solidFill>
                  <a:srgbClr val="002060"/>
                </a:solidFill>
              </a:rPr>
              <a:t> </a:t>
            </a:r>
            <a:r>
              <a:rPr lang="en-US" altLang="ru-RU" sz="1900" dirty="0" smtClean="0">
                <a:solidFill>
                  <a:schemeClr val="bg1"/>
                </a:solidFill>
              </a:rPr>
              <a:t>5</a:t>
            </a:r>
            <a:endParaRPr lang="ru-RU" altLang="ru-RU" sz="1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43838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Номер слайда 3"/>
          <p:cNvSpPr>
            <a:spLocks noGrp="1"/>
          </p:cNvSpPr>
          <p:nvPr>
            <p:ph type="sldNum" sz="quarter" idx="4294967295"/>
          </p:nvPr>
        </p:nvSpPr>
        <p:spPr>
          <a:xfrm flipH="1">
            <a:off x="8324850" y="6165304"/>
            <a:ext cx="648073" cy="412155"/>
          </a:xfrm>
          <a:prstGeom prst="rect">
            <a:avLst/>
          </a:prstGeom>
        </p:spPr>
        <p:txBody>
          <a:bodyPr rtlCol="0"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fld id="{EDD1BF6A-A095-4C9D-9FE7-8F0FBAF37049}" type="slidenum">
              <a:rPr lang="ru-RU">
                <a:solidFill>
                  <a:schemeClr val="bg1"/>
                </a:solidFill>
                <a:latin typeface="+mn-lt"/>
              </a:rPr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t>6</a:t>
            </a:fld>
            <a:endParaRPr lang="ru-RU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5" name="TextBox 84"/>
          <p:cNvSpPr txBox="1">
            <a:spLocks noChangeArrowheads="1"/>
          </p:cNvSpPr>
          <p:nvPr/>
        </p:nvSpPr>
        <p:spPr bwMode="auto">
          <a:xfrm>
            <a:off x="750888" y="574675"/>
            <a:ext cx="7573962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9683" tIns="34842" rIns="69683" bIns="34842" anchor="ctr"/>
          <a:lstStyle/>
          <a:p>
            <a:pPr algn="just" defTabSz="696943" fontAlgn="auto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МЕТОДЫ И ИСТРУМЕНТЫ УРЕГУЛИРОВАНИЯ ДОЛГА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pic>
        <p:nvPicPr>
          <p:cNvPr id="21508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88" y="1797050"/>
            <a:ext cx="544512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1389063" y="1819275"/>
            <a:ext cx="6935787" cy="117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9649" tIns="34824" rIns="69649" bIns="34824">
            <a:spAutoFit/>
          </a:bodyPr>
          <a:lstStyle/>
          <a:p>
            <a:pPr defTabSz="79432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Первая стадия - </a:t>
            </a:r>
            <a:r>
              <a:rPr lang="ru-RU" sz="24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добровольное </a:t>
            </a:r>
            <a:r>
              <a:rPr lang="ru-RU" sz="2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погашение недоимки и изменение срока уплаты налога и сбора</a:t>
            </a:r>
            <a:r>
              <a:rPr lang="ru-RU" sz="2400" dirty="0" smtClean="0">
                <a:solidFill>
                  <a:srgbClr val="0070C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(отсрочка, рассрочка)</a:t>
            </a:r>
            <a:endParaRPr lang="ru-RU" sz="2400" dirty="0">
              <a:solidFill>
                <a:srgbClr val="0070C0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21510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963" y="3255034"/>
            <a:ext cx="544512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389063" y="3431787"/>
            <a:ext cx="5847233" cy="80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9649" tIns="34824" rIns="69649" bIns="34824">
            <a:spAutoFit/>
          </a:bodyPr>
          <a:lstStyle/>
          <a:p>
            <a:pPr defTabSz="79432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Вторая стадия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24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уведомительная, предупредительные меры</a:t>
            </a:r>
            <a:endParaRPr lang="ru-RU" sz="2400" b="1" dirty="0">
              <a:solidFill>
                <a:srgbClr val="0070C0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21512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727" y="4898827"/>
            <a:ext cx="541337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400174" y="4898826"/>
            <a:ext cx="5477441" cy="117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9649" tIns="34824" rIns="69649" bIns="34824">
            <a:spAutoFit/>
          </a:bodyPr>
          <a:lstStyle/>
          <a:p>
            <a:pPr lvl="0" defTabSz="794320">
              <a:defRPr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Третья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стадия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24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принудительное </a:t>
            </a:r>
            <a:r>
              <a:rPr lang="ru-RU" sz="2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взыскание задолженности</a:t>
            </a:r>
          </a:p>
          <a:p>
            <a:pPr defTabSz="79432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grpSp>
        <p:nvGrpSpPr>
          <p:cNvPr id="21516" name="Группа 14"/>
          <p:cNvGrpSpPr>
            <a:grpSpLocks/>
          </p:cNvGrpSpPr>
          <p:nvPr/>
        </p:nvGrpSpPr>
        <p:grpSpPr bwMode="auto">
          <a:xfrm>
            <a:off x="6732240" y="2601714"/>
            <a:ext cx="2088232" cy="2297113"/>
            <a:chOff x="8612239" y="863141"/>
            <a:chExt cx="2486537" cy="2531681"/>
          </a:xfrm>
        </p:grpSpPr>
        <p:pic>
          <p:nvPicPr>
            <p:cNvPr id="16" name="Рисунок 15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/>
            </a:blip>
            <a:srcRect l="16745" t="22534" r="8455" b="20532"/>
            <a:stretch/>
          </p:blipFill>
          <p:spPr>
            <a:xfrm>
              <a:off x="8612239" y="863141"/>
              <a:ext cx="2403854" cy="1829671"/>
            </a:xfrm>
            <a:prstGeom prst="rect">
              <a:avLst/>
            </a:prstGeom>
          </p:spPr>
        </p:pic>
        <p:pic>
          <p:nvPicPr>
            <p:cNvPr id="21518" name="Рисунок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922" r="17917"/>
            <a:stretch>
              <a:fillRect/>
            </a:stretch>
          </p:blipFill>
          <p:spPr bwMode="auto">
            <a:xfrm>
              <a:off x="8785344" y="1029496"/>
              <a:ext cx="2313432" cy="2365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614592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87BF8E2-6320-4EBB-B153-2BE0A88BDD72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  <p:sp>
        <p:nvSpPr>
          <p:cNvPr id="5" name="Subtitle 2">
            <a:extLst>
              <a:ext uri="{FF2B5EF4-FFF2-40B4-BE49-F238E27FC236}">
                <a16:creationId xmlns="" xmlns:a16="http://schemas.microsoft.com/office/drawing/2014/main" id="{51A55428-D23F-4777-96FE-D91E0B26310D}"/>
              </a:ext>
            </a:extLst>
          </p:cNvPr>
          <p:cNvSpPr txBox="1">
            <a:spLocks/>
          </p:cNvSpPr>
          <p:nvPr/>
        </p:nvSpPr>
        <p:spPr>
          <a:xfrm>
            <a:off x="726037" y="414110"/>
            <a:ext cx="9001000" cy="5623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b="1" dirty="0" smtClean="0">
                <a:solidFill>
                  <a:srgbClr val="0070C0"/>
                </a:solidFill>
              </a:rPr>
              <a:t>БЕСКОНФЛИКТНОЕ УРЕГУЛИРОВАНИЕ ДОЛГА за 2020г.</a:t>
            </a:r>
            <a:endParaRPr lang="ru-RU" b="1" dirty="0">
              <a:solidFill>
                <a:srgbClr val="0070C0"/>
              </a:solidFill>
            </a:endParaRPr>
          </a:p>
        </p:txBody>
      </p:sp>
      <p:grpSp>
        <p:nvGrpSpPr>
          <p:cNvPr id="30" name="Группа 29"/>
          <p:cNvGrpSpPr/>
          <p:nvPr/>
        </p:nvGrpSpPr>
        <p:grpSpPr>
          <a:xfrm>
            <a:off x="481298" y="1654230"/>
            <a:ext cx="2410558" cy="1267800"/>
            <a:chOff x="1158978" y="1443085"/>
            <a:chExt cx="3026412" cy="1517863"/>
          </a:xfrm>
        </p:grpSpPr>
        <p:sp>
          <p:nvSpPr>
            <p:cNvPr id="31" name="TextBox 30">
              <a:extLst>
                <a:ext uri="{FF2B5EF4-FFF2-40B4-BE49-F238E27FC236}">
                  <a16:creationId xmlns="" xmlns:a16="http://schemas.microsoft.com/office/drawing/2014/main" id="{EB66728B-C9FF-4371-A03F-54BB8FF0B600}"/>
                </a:ext>
              </a:extLst>
            </p:cNvPr>
            <p:cNvSpPr txBox="1"/>
            <p:nvPr/>
          </p:nvSpPr>
          <p:spPr>
            <a:xfrm>
              <a:off x="1158978" y="1883730"/>
              <a:ext cx="3026412" cy="107721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ru-RU" sz="1400" dirty="0">
                  <a:solidFill>
                    <a:schemeClr val="tx1">
                      <a:lumMod val="75000"/>
                    </a:schemeClr>
                  </a:solidFill>
                  <a:latin typeface="Roboto Condensed" panose="020B0604020202020204" charset="0"/>
                  <a:ea typeface="Roboto Condensed" panose="020B0604020202020204" charset="0"/>
                </a:rPr>
                <a:t>Проинформировано </a:t>
              </a:r>
              <a:r>
                <a:rPr lang="ru-RU" sz="1400" dirty="0" smtClean="0">
                  <a:solidFill>
                    <a:schemeClr val="tx1">
                      <a:lumMod val="75000"/>
                    </a:schemeClr>
                  </a:solidFill>
                  <a:latin typeface="Roboto Condensed" panose="020B0604020202020204" charset="0"/>
                  <a:ea typeface="Roboto Condensed" panose="020B0604020202020204" charset="0"/>
                </a:rPr>
                <a:t>плательщиков (на 01.01.2021г.)</a:t>
              </a:r>
              <a:endParaRPr lang="ru-RU" sz="1400" dirty="0">
                <a:solidFill>
                  <a:schemeClr val="tx1">
                    <a:lumMod val="75000"/>
                  </a:schemeClr>
                </a:solidFill>
                <a:latin typeface="Roboto Condensed" panose="020B0604020202020204" charset="0"/>
                <a:ea typeface="Roboto Condensed" panose="020B0604020202020204" charset="0"/>
              </a:endParaRPr>
            </a:p>
            <a:p>
              <a:r>
                <a:rPr lang="ru-RU" sz="1200" dirty="0" smtClean="0">
                  <a:solidFill>
                    <a:schemeClr val="tx1">
                      <a:lumMod val="75000"/>
                    </a:schemeClr>
                  </a:solidFill>
                  <a:latin typeface="Roboto Condensed" panose="020B0604020202020204" charset="0"/>
                  <a:ea typeface="Roboto Condensed" panose="020B0604020202020204" charset="0"/>
                </a:rPr>
                <a:t>УФНС КО:</a:t>
              </a:r>
              <a:r>
                <a:rPr lang="ru-RU" sz="1200" b="1" dirty="0" smtClean="0">
                  <a:solidFill>
                    <a:schemeClr val="tx1">
                      <a:lumMod val="75000"/>
                    </a:schemeClr>
                  </a:solidFill>
                  <a:latin typeface="Roboto Condensed" panose="020B0604020202020204" charset="0"/>
                  <a:ea typeface="Roboto Condensed" panose="020B0604020202020204" charset="0"/>
                </a:rPr>
                <a:t> </a:t>
              </a:r>
              <a:r>
                <a:rPr lang="ru-RU" sz="1600" b="1" dirty="0" smtClean="0">
                  <a:solidFill>
                    <a:schemeClr val="tx1">
                      <a:lumMod val="75000"/>
                    </a:schemeClr>
                  </a:solidFill>
                  <a:latin typeface="Roboto Condensed" panose="020B0604020202020204" charset="0"/>
                  <a:ea typeface="Roboto Condensed" panose="020B0604020202020204" charset="0"/>
                </a:rPr>
                <a:t>20 332 раз</a:t>
              </a:r>
              <a:endParaRPr lang="ru-RU" sz="1100" b="1" dirty="0">
                <a:solidFill>
                  <a:schemeClr val="tx1">
                    <a:lumMod val="75000"/>
                  </a:schemeClr>
                </a:solidFill>
                <a:latin typeface="Roboto Condensed" panose="020B0604020202020204" charset="0"/>
                <a:ea typeface="Roboto Condensed" panose="020B0604020202020204" charset="0"/>
              </a:endParaRPr>
            </a:p>
          </p:txBody>
        </p:sp>
        <p:grpSp>
          <p:nvGrpSpPr>
            <p:cNvPr id="32" name="Group 243">
              <a:extLst>
                <a:ext uri="{FF2B5EF4-FFF2-40B4-BE49-F238E27FC236}">
                  <a16:creationId xmlns="" xmlns:a16="http://schemas.microsoft.com/office/drawing/2014/main" id="{BDB8A6C5-E8A5-4538-86AC-081F671F8E6B}"/>
                </a:ext>
              </a:extLst>
            </p:cNvPr>
            <p:cNvGrpSpPr/>
            <p:nvPr/>
          </p:nvGrpSpPr>
          <p:grpSpPr>
            <a:xfrm>
              <a:off x="1236337" y="1443085"/>
              <a:ext cx="532882" cy="440643"/>
              <a:chOff x="5892214" y="881456"/>
              <a:chExt cx="532882" cy="440643"/>
            </a:xfrm>
          </p:grpSpPr>
          <p:sp>
            <p:nvSpPr>
              <p:cNvPr id="33" name="Oval 244">
                <a:extLst>
                  <a:ext uri="{FF2B5EF4-FFF2-40B4-BE49-F238E27FC236}">
                    <a16:creationId xmlns="" xmlns:a16="http://schemas.microsoft.com/office/drawing/2014/main" id="{6D5396AF-F6E3-4ADA-B65A-F0166210FFA6}"/>
                  </a:ext>
                </a:extLst>
              </p:cNvPr>
              <p:cNvSpPr/>
              <p:nvPr/>
            </p:nvSpPr>
            <p:spPr>
              <a:xfrm>
                <a:off x="5892214" y="881456"/>
                <a:ext cx="532882" cy="440643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34" name="Graphic 245" descr="Subtitles">
                <a:extLst>
                  <a:ext uri="{FF2B5EF4-FFF2-40B4-BE49-F238E27FC236}">
                    <a16:creationId xmlns="" xmlns:a16="http://schemas.microsoft.com/office/drawing/2014/main" id="{09B0C863-930C-4BFD-AD32-329EB13AF2E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=""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001720" y="965936"/>
                <a:ext cx="297738" cy="272697"/>
              </a:xfrm>
              <a:prstGeom prst="rect">
                <a:avLst/>
              </a:prstGeom>
            </p:spPr>
          </p:pic>
        </p:grpSp>
      </p:grpSp>
      <p:grpSp>
        <p:nvGrpSpPr>
          <p:cNvPr id="35" name="Группа 34"/>
          <p:cNvGrpSpPr/>
          <p:nvPr/>
        </p:nvGrpSpPr>
        <p:grpSpPr>
          <a:xfrm>
            <a:off x="379059" y="5165218"/>
            <a:ext cx="2390677" cy="1177568"/>
            <a:chOff x="1148503" y="4870750"/>
            <a:chExt cx="3502666" cy="1353420"/>
          </a:xfrm>
        </p:grpSpPr>
        <p:sp>
          <p:nvSpPr>
            <p:cNvPr id="36" name="TextBox 35">
              <a:extLst>
                <a:ext uri="{FF2B5EF4-FFF2-40B4-BE49-F238E27FC236}">
                  <a16:creationId xmlns="" xmlns:a16="http://schemas.microsoft.com/office/drawing/2014/main" id="{601D9840-3DF5-41E6-A7FB-1239A1C7BF1A}"/>
                </a:ext>
              </a:extLst>
            </p:cNvPr>
            <p:cNvSpPr txBox="1"/>
            <p:nvPr/>
          </p:nvSpPr>
          <p:spPr>
            <a:xfrm>
              <a:off x="1148503" y="5854838"/>
              <a:ext cx="3181060" cy="36933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sz="1600" dirty="0">
                  <a:solidFill>
                    <a:schemeClr val="tx1">
                      <a:lumMod val="75000"/>
                    </a:schemeClr>
                  </a:solidFill>
                  <a:latin typeface="Roboto Condensed" panose="020B0604020202020204" charset="0"/>
                  <a:ea typeface="Roboto Condensed" panose="020B0604020202020204" charset="0"/>
                </a:rPr>
                <a:t>COVID-</a:t>
              </a:r>
              <a:r>
                <a:rPr lang="ru-RU" sz="1600" dirty="0">
                  <a:solidFill>
                    <a:schemeClr val="tx1">
                      <a:lumMod val="75000"/>
                    </a:schemeClr>
                  </a:solidFill>
                  <a:latin typeface="Roboto Condensed" panose="020B0604020202020204" charset="0"/>
                  <a:ea typeface="Roboto Condensed" panose="020B0604020202020204" charset="0"/>
                </a:rPr>
                <a:t>отсрочка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="" xmlns:a16="http://schemas.microsoft.com/office/drawing/2014/main" id="{5CA398D5-49A8-4892-9A8C-243B9E058E19}"/>
                </a:ext>
              </a:extLst>
            </p:cNvPr>
            <p:cNvSpPr txBox="1"/>
            <p:nvPr/>
          </p:nvSpPr>
          <p:spPr>
            <a:xfrm>
              <a:off x="1148503" y="5230223"/>
              <a:ext cx="3502666" cy="52321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ru-RU" sz="1200" dirty="0" smtClean="0">
                  <a:solidFill>
                    <a:schemeClr val="tx1">
                      <a:lumMod val="75000"/>
                    </a:schemeClr>
                  </a:solidFill>
                  <a:latin typeface="Roboto Condensed" panose="020B0604020202020204" charset="0"/>
                  <a:ea typeface="Roboto Condensed" panose="020B0604020202020204" charset="0"/>
                </a:rPr>
                <a:t>УФНС </a:t>
              </a:r>
              <a:r>
                <a:rPr lang="ru-RU" sz="1200" dirty="0">
                  <a:solidFill>
                    <a:schemeClr val="tx1">
                      <a:lumMod val="75000"/>
                    </a:schemeClr>
                  </a:solidFill>
                  <a:latin typeface="Roboto Condensed" panose="020B0604020202020204" charset="0"/>
                  <a:ea typeface="Roboto Condensed" panose="020B0604020202020204" charset="0"/>
                </a:rPr>
                <a:t>КО:</a:t>
              </a:r>
              <a:r>
                <a:rPr lang="ru-RU" sz="1200" b="1" dirty="0">
                  <a:solidFill>
                    <a:schemeClr val="tx1">
                      <a:lumMod val="75000"/>
                    </a:schemeClr>
                  </a:solidFill>
                  <a:latin typeface="Roboto Condensed" panose="020B0604020202020204" charset="0"/>
                  <a:ea typeface="Roboto Condensed" panose="020B0604020202020204" charset="0"/>
                </a:rPr>
                <a:t> </a:t>
              </a:r>
              <a:r>
                <a:rPr lang="ru-RU" sz="1600" b="1" dirty="0" smtClean="0">
                  <a:solidFill>
                    <a:schemeClr val="tx1">
                      <a:lumMod val="75000"/>
                    </a:schemeClr>
                  </a:solidFill>
                  <a:latin typeface="Roboto Condensed" panose="020B0604020202020204" charset="0"/>
                  <a:ea typeface="Roboto Condensed" panose="020B0604020202020204" charset="0"/>
                </a:rPr>
                <a:t>1,3 </a:t>
              </a:r>
              <a:r>
                <a:rPr lang="ru-RU" sz="1400" b="1" dirty="0">
                  <a:solidFill>
                    <a:schemeClr val="tx1">
                      <a:lumMod val="75000"/>
                    </a:schemeClr>
                  </a:solidFill>
                  <a:latin typeface="Roboto Condensed" panose="020B0604020202020204" charset="0"/>
                  <a:ea typeface="Roboto Condensed" panose="020B0604020202020204" charset="0"/>
                </a:rPr>
                <a:t>млрд </a:t>
              </a:r>
              <a:r>
                <a:rPr lang="ru-RU" sz="1400" b="1" dirty="0" err="1">
                  <a:solidFill>
                    <a:schemeClr val="tx1">
                      <a:lumMod val="75000"/>
                    </a:schemeClr>
                  </a:solidFill>
                  <a:latin typeface="Roboto Condensed" panose="020B0604020202020204" charset="0"/>
                  <a:ea typeface="Roboto Condensed" panose="020B0604020202020204" charset="0"/>
                </a:rPr>
                <a:t>руб</a:t>
              </a:r>
              <a:r>
                <a:rPr lang="en-US" sz="1400" b="1" dirty="0">
                  <a:solidFill>
                    <a:schemeClr val="tx1">
                      <a:lumMod val="75000"/>
                    </a:schemeClr>
                  </a:solidFill>
                  <a:latin typeface="Roboto Condensed" panose="020B0604020202020204" charset="0"/>
                  <a:ea typeface="Roboto Condensed" panose="020B0604020202020204" charset="0"/>
                </a:rPr>
                <a:t>.</a:t>
              </a:r>
              <a:endParaRPr lang="ru-RU" sz="1400" b="1" dirty="0">
                <a:solidFill>
                  <a:schemeClr val="tx1">
                    <a:lumMod val="75000"/>
                  </a:schemeClr>
                </a:solidFill>
                <a:latin typeface="Roboto Condensed" panose="020B0604020202020204" charset="0"/>
                <a:ea typeface="Roboto Condensed" panose="020B0604020202020204" charset="0"/>
              </a:endParaRPr>
            </a:p>
          </p:txBody>
        </p:sp>
        <p:grpSp>
          <p:nvGrpSpPr>
            <p:cNvPr id="38" name="Group 246">
              <a:extLst>
                <a:ext uri="{FF2B5EF4-FFF2-40B4-BE49-F238E27FC236}">
                  <a16:creationId xmlns="" xmlns:a16="http://schemas.microsoft.com/office/drawing/2014/main" id="{C53E4CB7-187A-44D0-9F0C-ECE02EAFBE56}"/>
                </a:ext>
              </a:extLst>
            </p:cNvPr>
            <p:cNvGrpSpPr/>
            <p:nvPr/>
          </p:nvGrpSpPr>
          <p:grpSpPr>
            <a:xfrm>
              <a:off x="1236337" y="4870750"/>
              <a:ext cx="593499" cy="396033"/>
              <a:chOff x="5892214" y="881457"/>
              <a:chExt cx="593499" cy="396033"/>
            </a:xfrm>
          </p:grpSpPr>
          <p:sp>
            <p:nvSpPr>
              <p:cNvPr id="39" name="Oval 247">
                <a:extLst>
                  <a:ext uri="{FF2B5EF4-FFF2-40B4-BE49-F238E27FC236}">
                    <a16:creationId xmlns="" xmlns:a16="http://schemas.microsoft.com/office/drawing/2014/main" id="{ACC78B26-6368-477C-B3D6-9C36992D1D99}"/>
                  </a:ext>
                </a:extLst>
              </p:cNvPr>
              <p:cNvSpPr/>
              <p:nvPr/>
            </p:nvSpPr>
            <p:spPr>
              <a:xfrm>
                <a:off x="5892214" y="881457"/>
                <a:ext cx="593499" cy="396033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40" name="Graphic 248">
                <a:extLst>
                  <a:ext uri="{FF2B5EF4-FFF2-40B4-BE49-F238E27FC236}">
                    <a16:creationId xmlns="" xmlns:a16="http://schemas.microsoft.com/office/drawing/2014/main" id="{788138CC-90BE-46BE-9363-4309905FD3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=""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6034778" y="942292"/>
                <a:ext cx="308370" cy="272697"/>
              </a:xfrm>
              <a:prstGeom prst="rect">
                <a:avLst/>
              </a:prstGeom>
            </p:spPr>
          </p:pic>
        </p:grpSp>
      </p:grpSp>
      <p:grpSp>
        <p:nvGrpSpPr>
          <p:cNvPr id="41" name="Группа 40"/>
          <p:cNvGrpSpPr/>
          <p:nvPr/>
        </p:nvGrpSpPr>
        <p:grpSpPr>
          <a:xfrm>
            <a:off x="5536029" y="1913727"/>
            <a:ext cx="3139706" cy="1157300"/>
            <a:chOff x="8708376" y="1351515"/>
            <a:chExt cx="3164420" cy="1357235"/>
          </a:xfrm>
        </p:grpSpPr>
        <p:sp>
          <p:nvSpPr>
            <p:cNvPr id="42" name="TextBox 41">
              <a:extLst>
                <a:ext uri="{FF2B5EF4-FFF2-40B4-BE49-F238E27FC236}">
                  <a16:creationId xmlns="" xmlns:a16="http://schemas.microsoft.com/office/drawing/2014/main" id="{4870F106-2D28-43F3-8D49-F22F6A23C3F9}"/>
                </a:ext>
              </a:extLst>
            </p:cNvPr>
            <p:cNvSpPr txBox="1"/>
            <p:nvPr/>
          </p:nvSpPr>
          <p:spPr>
            <a:xfrm>
              <a:off x="8708376" y="1883730"/>
              <a:ext cx="3014346" cy="36933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r"/>
              <a:endParaRPr lang="ru-RU" sz="1200" dirty="0">
                <a:solidFill>
                  <a:schemeClr val="tx1">
                    <a:lumMod val="75000"/>
                  </a:schemeClr>
                </a:solidFill>
                <a:latin typeface="Roboto Condensed" panose="020B0604020202020204" charset="0"/>
                <a:ea typeface="Roboto Condensed" panose="020B0604020202020204" charset="0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="" xmlns:a16="http://schemas.microsoft.com/office/drawing/2014/main" id="{64E1256D-4DF4-41DF-A9D1-7615AE95BFC3}"/>
                </a:ext>
              </a:extLst>
            </p:cNvPr>
            <p:cNvSpPr txBox="1"/>
            <p:nvPr/>
          </p:nvSpPr>
          <p:spPr>
            <a:xfrm>
              <a:off x="9019829" y="1882643"/>
              <a:ext cx="2346967" cy="82610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endParaRPr lang="ru-RU" sz="1400" b="1" dirty="0">
                <a:solidFill>
                  <a:schemeClr val="tx1">
                    <a:lumMod val="75000"/>
                  </a:schemeClr>
                </a:solidFill>
                <a:latin typeface="Roboto Condensed" panose="020B0604020202020204" charset="0"/>
                <a:ea typeface="Roboto Condensed" panose="020B0604020202020204" charset="0"/>
              </a:endParaRPr>
            </a:p>
            <a:p>
              <a:r>
                <a:rPr lang="ru-RU" sz="1200" dirty="0" smtClean="0">
                  <a:solidFill>
                    <a:schemeClr val="tx1">
                      <a:lumMod val="75000"/>
                    </a:schemeClr>
                  </a:solidFill>
                  <a:latin typeface="Roboto Condensed" panose="020B0604020202020204" charset="0"/>
                  <a:ea typeface="Roboto Condensed" panose="020B0604020202020204" charset="0"/>
                </a:rPr>
                <a:t>УФНС КО:</a:t>
              </a:r>
              <a:r>
                <a:rPr lang="ru-RU" sz="1200" b="1" dirty="0" smtClean="0">
                  <a:solidFill>
                    <a:schemeClr val="tx1">
                      <a:lumMod val="75000"/>
                    </a:schemeClr>
                  </a:solidFill>
                  <a:latin typeface="Roboto Condensed" panose="020B0604020202020204" charset="0"/>
                  <a:ea typeface="Roboto Condensed" panose="020B0604020202020204" charset="0"/>
                </a:rPr>
                <a:t> </a:t>
              </a:r>
              <a:r>
                <a:rPr lang="ru-RU" sz="1600" b="1" dirty="0" smtClean="0">
                  <a:solidFill>
                    <a:schemeClr val="tx1">
                      <a:lumMod val="75000"/>
                    </a:schemeClr>
                  </a:solidFill>
                  <a:latin typeface="Roboto Condensed" panose="020B0604020202020204" charset="0"/>
                  <a:ea typeface="Roboto Condensed" panose="020B0604020202020204" charset="0"/>
                </a:rPr>
                <a:t>3,6 </a:t>
              </a:r>
              <a:r>
                <a:rPr lang="ru-RU" sz="1400" b="1" dirty="0" smtClean="0">
                  <a:solidFill>
                    <a:schemeClr val="tx1">
                      <a:lumMod val="75000"/>
                    </a:schemeClr>
                  </a:solidFill>
                  <a:latin typeface="Roboto Condensed" panose="020B0604020202020204" charset="0"/>
                  <a:ea typeface="Roboto Condensed" panose="020B0604020202020204" charset="0"/>
                </a:rPr>
                <a:t>млрд. </a:t>
              </a:r>
              <a:r>
                <a:rPr lang="ru-RU" sz="1400" b="1" dirty="0" err="1" smtClean="0">
                  <a:solidFill>
                    <a:schemeClr val="tx1">
                      <a:lumMod val="75000"/>
                    </a:schemeClr>
                  </a:solidFill>
                  <a:latin typeface="Roboto Condensed" panose="020B0604020202020204" charset="0"/>
                  <a:ea typeface="Roboto Condensed" panose="020B0604020202020204" charset="0"/>
                </a:rPr>
                <a:t>руб</a:t>
              </a:r>
              <a:r>
                <a:rPr lang="en-US" sz="1200" b="1" dirty="0" smtClean="0">
                  <a:solidFill>
                    <a:schemeClr val="tx1">
                      <a:lumMod val="75000"/>
                    </a:schemeClr>
                  </a:solidFill>
                  <a:latin typeface="Roboto Condensed" panose="020B0604020202020204" charset="0"/>
                  <a:ea typeface="Roboto Condensed" panose="020B0604020202020204" charset="0"/>
                </a:rPr>
                <a:t>.</a:t>
              </a:r>
              <a:endParaRPr lang="ru-RU" sz="1400" b="1" dirty="0">
                <a:solidFill>
                  <a:schemeClr val="tx1">
                    <a:lumMod val="75000"/>
                  </a:schemeClr>
                </a:solidFill>
                <a:latin typeface="Roboto Condensed" panose="020B0604020202020204" charset="0"/>
                <a:ea typeface="Roboto Condensed" panose="020B0604020202020204" charset="0"/>
              </a:endParaRPr>
            </a:p>
          </p:txBody>
        </p:sp>
        <p:sp>
          <p:nvSpPr>
            <p:cNvPr id="44" name="Rectangle: Rounded Corners 250">
              <a:extLst>
                <a:ext uri="{FF2B5EF4-FFF2-40B4-BE49-F238E27FC236}">
                  <a16:creationId xmlns="" xmlns:a16="http://schemas.microsoft.com/office/drawing/2014/main" id="{86AAF2AE-6D3D-4F55-8C9E-AF7A4AEEC4B2}"/>
                </a:ext>
              </a:extLst>
            </p:cNvPr>
            <p:cNvSpPr/>
            <p:nvPr/>
          </p:nvSpPr>
          <p:spPr>
            <a:xfrm>
              <a:off x="11160942" y="2073336"/>
              <a:ext cx="711854" cy="399799"/>
            </a:xfrm>
            <a:prstGeom prst="roundRect">
              <a:avLst>
                <a:gd name="adj" fmla="val 39045"/>
              </a:avLst>
            </a:prstGeom>
            <a:solidFill>
              <a:schemeClr val="accent3">
                <a:lumMod val="75000"/>
              </a:schemeClr>
            </a:solidFill>
          </p:spPr>
          <p:txBody>
            <a:bodyPr wrap="square" lIns="0" tIns="0" rIns="0" bIns="0" anchor="ctr">
              <a:noAutofit/>
            </a:bodyPr>
            <a:lstStyle/>
            <a:p>
              <a:pPr algn="ctr"/>
              <a:r>
                <a:rPr lang="ru-RU" sz="1200" b="1" dirty="0" smtClean="0">
                  <a:solidFill>
                    <a:schemeClr val="bg1"/>
                  </a:solidFill>
                  <a:latin typeface="Roboto Condensed" panose="020B0604020202020204" charset="0"/>
                  <a:ea typeface="Roboto Condensed" panose="020B0604020202020204" charset="0"/>
                  <a:cs typeface="Arial" panose="020B0604020202020204" pitchFamily="34" charset="0"/>
                </a:rPr>
                <a:t>+ 112%</a:t>
              </a:r>
              <a:endParaRPr lang="ru-RU" sz="1200" b="1" dirty="0">
                <a:solidFill>
                  <a:schemeClr val="bg1"/>
                </a:solidFill>
                <a:latin typeface="Roboto Condensed" panose="020B0604020202020204" charset="0"/>
                <a:ea typeface="Roboto Condensed" panose="020B0604020202020204" charset="0"/>
                <a:cs typeface="Arial" panose="020B0604020202020204" pitchFamily="34" charset="0"/>
              </a:endParaRPr>
            </a:p>
          </p:txBody>
        </p:sp>
        <p:grpSp>
          <p:nvGrpSpPr>
            <p:cNvPr id="45" name="Group 251">
              <a:extLst>
                <a:ext uri="{FF2B5EF4-FFF2-40B4-BE49-F238E27FC236}">
                  <a16:creationId xmlns="" xmlns:a16="http://schemas.microsoft.com/office/drawing/2014/main" id="{3AB095B5-1311-47D8-B00F-1AD48A5D983D}"/>
                </a:ext>
              </a:extLst>
            </p:cNvPr>
            <p:cNvGrpSpPr/>
            <p:nvPr/>
          </p:nvGrpSpPr>
          <p:grpSpPr>
            <a:xfrm>
              <a:off x="11162618" y="1351515"/>
              <a:ext cx="453829" cy="440644"/>
              <a:chOff x="5781991" y="789886"/>
              <a:chExt cx="453829" cy="440644"/>
            </a:xfrm>
          </p:grpSpPr>
          <p:sp>
            <p:nvSpPr>
              <p:cNvPr id="46" name="Oval 252">
                <a:extLst>
                  <a:ext uri="{FF2B5EF4-FFF2-40B4-BE49-F238E27FC236}">
                    <a16:creationId xmlns="" xmlns:a16="http://schemas.microsoft.com/office/drawing/2014/main" id="{5C5402B7-27B7-49B3-820C-FE48FAA6F74C}"/>
                  </a:ext>
                </a:extLst>
              </p:cNvPr>
              <p:cNvSpPr/>
              <p:nvPr/>
            </p:nvSpPr>
            <p:spPr>
              <a:xfrm>
                <a:off x="5781991" y="789886"/>
                <a:ext cx="453829" cy="440644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200"/>
              </a:p>
            </p:txBody>
          </p:sp>
          <p:pic>
            <p:nvPicPr>
              <p:cNvPr id="47" name="Graphic 253" descr="Handshake">
                <a:extLst>
                  <a:ext uri="{FF2B5EF4-FFF2-40B4-BE49-F238E27FC236}">
                    <a16:creationId xmlns="" xmlns:a16="http://schemas.microsoft.com/office/drawing/2014/main" id="{0FDD7F2E-0D75-481E-B9B1-6998F10403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=""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5857100" y="853108"/>
                <a:ext cx="303614" cy="356928"/>
              </a:xfrm>
              <a:prstGeom prst="rect">
                <a:avLst/>
              </a:prstGeom>
            </p:spPr>
          </p:pic>
        </p:grpSp>
      </p:grpSp>
      <p:grpSp>
        <p:nvGrpSpPr>
          <p:cNvPr id="48" name="Группа 47"/>
          <p:cNvGrpSpPr/>
          <p:nvPr/>
        </p:nvGrpSpPr>
        <p:grpSpPr>
          <a:xfrm>
            <a:off x="5735747" y="5215511"/>
            <a:ext cx="2452090" cy="1406018"/>
            <a:chOff x="9202982" y="4469183"/>
            <a:chExt cx="2452090" cy="1406018"/>
          </a:xfrm>
        </p:grpSpPr>
        <p:sp>
          <p:nvSpPr>
            <p:cNvPr id="49" name="TextBox 48">
              <a:extLst>
                <a:ext uri="{FF2B5EF4-FFF2-40B4-BE49-F238E27FC236}">
                  <a16:creationId xmlns="" xmlns:a16="http://schemas.microsoft.com/office/drawing/2014/main" id="{2C34B17D-CB76-4587-A035-3301CEC8F516}"/>
                </a:ext>
              </a:extLst>
            </p:cNvPr>
            <p:cNvSpPr txBox="1"/>
            <p:nvPr/>
          </p:nvSpPr>
          <p:spPr>
            <a:xfrm>
              <a:off x="9202982" y="5393822"/>
              <a:ext cx="2132962" cy="48137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r"/>
              <a:r>
                <a:rPr lang="ru-RU" sz="1400" dirty="0">
                  <a:solidFill>
                    <a:schemeClr val="tx1">
                      <a:lumMod val="75000"/>
                    </a:schemeClr>
                  </a:solidFill>
                  <a:latin typeface="Roboto Condensed" panose="020B0604020202020204" charset="0"/>
                  <a:ea typeface="Roboto Condensed" panose="020B0604020202020204" charset="0"/>
                </a:rPr>
                <a:t>Отсрочка/рассрочка </a:t>
              </a:r>
            </a:p>
            <a:p>
              <a:pPr algn="r"/>
              <a:r>
                <a:rPr lang="ru-RU" sz="1400" dirty="0">
                  <a:solidFill>
                    <a:schemeClr val="tx1">
                      <a:lumMod val="75000"/>
                    </a:schemeClr>
                  </a:solidFill>
                  <a:latin typeface="Roboto Condensed" panose="020B0604020202020204" charset="0"/>
                  <a:ea typeface="Roboto Condensed" panose="020B0604020202020204" charset="0"/>
                </a:rPr>
                <a:t>по гл. 9 НК РФ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="" xmlns:a16="http://schemas.microsoft.com/office/drawing/2014/main" id="{59C4BFCD-DF5B-4162-A5B7-E404855D231F}"/>
                </a:ext>
              </a:extLst>
            </p:cNvPr>
            <p:cNvSpPr txBox="1"/>
            <p:nvPr/>
          </p:nvSpPr>
          <p:spPr>
            <a:xfrm>
              <a:off x="9219998" y="4870750"/>
              <a:ext cx="2435074" cy="52322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ru-RU" sz="1200" dirty="0" smtClean="0">
                  <a:solidFill>
                    <a:schemeClr val="tx1">
                      <a:lumMod val="75000"/>
                    </a:schemeClr>
                  </a:solidFill>
                  <a:latin typeface="Roboto Condensed" panose="020B0604020202020204" charset="0"/>
                  <a:ea typeface="Roboto Condensed" panose="020B0604020202020204" charset="0"/>
                </a:rPr>
                <a:t>УФНС </a:t>
              </a:r>
              <a:r>
                <a:rPr lang="ru-RU" sz="1200" dirty="0">
                  <a:solidFill>
                    <a:schemeClr val="tx1">
                      <a:lumMod val="75000"/>
                    </a:schemeClr>
                  </a:solidFill>
                  <a:latin typeface="Roboto Condensed" panose="020B0604020202020204" charset="0"/>
                  <a:ea typeface="Roboto Condensed" panose="020B0604020202020204" charset="0"/>
                </a:rPr>
                <a:t>КО:</a:t>
              </a:r>
              <a:r>
                <a:rPr lang="ru-RU" sz="1200" b="1" dirty="0">
                  <a:solidFill>
                    <a:schemeClr val="tx1">
                      <a:lumMod val="75000"/>
                    </a:schemeClr>
                  </a:solidFill>
                  <a:latin typeface="Roboto Condensed" panose="020B0604020202020204" charset="0"/>
                  <a:ea typeface="Roboto Condensed" panose="020B0604020202020204" charset="0"/>
                </a:rPr>
                <a:t> </a:t>
              </a:r>
              <a:r>
                <a:rPr lang="ru-RU" sz="1600" b="1" dirty="0">
                  <a:solidFill>
                    <a:schemeClr val="tx1">
                      <a:lumMod val="75000"/>
                    </a:schemeClr>
                  </a:solidFill>
                  <a:latin typeface="Roboto Condensed" panose="020B0604020202020204" charset="0"/>
                  <a:ea typeface="Roboto Condensed" panose="020B0604020202020204" charset="0"/>
                </a:rPr>
                <a:t>116</a:t>
              </a:r>
              <a:r>
                <a:rPr lang="ru-RU" sz="1400" b="1" dirty="0" smtClean="0">
                  <a:solidFill>
                    <a:schemeClr val="tx1">
                      <a:lumMod val="75000"/>
                    </a:schemeClr>
                  </a:solidFill>
                  <a:latin typeface="Roboto Condensed" panose="020B0604020202020204" charset="0"/>
                  <a:ea typeface="Roboto Condensed" panose="020B0604020202020204" charset="0"/>
                </a:rPr>
                <a:t> млн. </a:t>
              </a:r>
              <a:r>
                <a:rPr lang="ru-RU" sz="1400" b="1" dirty="0" err="1">
                  <a:solidFill>
                    <a:schemeClr val="tx1">
                      <a:lumMod val="75000"/>
                    </a:schemeClr>
                  </a:solidFill>
                  <a:latin typeface="Roboto Condensed" panose="020B0604020202020204" charset="0"/>
                  <a:ea typeface="Roboto Condensed" panose="020B0604020202020204" charset="0"/>
                </a:rPr>
                <a:t>руб</a:t>
              </a:r>
              <a:r>
                <a:rPr lang="en-US" sz="1400" b="1" dirty="0">
                  <a:solidFill>
                    <a:schemeClr val="tx1">
                      <a:lumMod val="75000"/>
                    </a:schemeClr>
                  </a:solidFill>
                  <a:latin typeface="Roboto Condensed" panose="020B0604020202020204" charset="0"/>
                  <a:ea typeface="Roboto Condensed" panose="020B0604020202020204" charset="0"/>
                </a:rPr>
                <a:t>.</a:t>
              </a:r>
              <a:endParaRPr lang="ru-RU" sz="1400" b="1" dirty="0">
                <a:solidFill>
                  <a:schemeClr val="tx1">
                    <a:lumMod val="75000"/>
                  </a:schemeClr>
                </a:solidFill>
                <a:latin typeface="Roboto Condensed" panose="020B0604020202020204" charset="0"/>
                <a:ea typeface="Roboto Condensed" panose="020B0604020202020204" charset="0"/>
              </a:endParaRPr>
            </a:p>
          </p:txBody>
        </p:sp>
        <p:grpSp>
          <p:nvGrpSpPr>
            <p:cNvPr id="52" name="Group 254">
              <a:extLst>
                <a:ext uri="{FF2B5EF4-FFF2-40B4-BE49-F238E27FC236}">
                  <a16:creationId xmlns="" xmlns:a16="http://schemas.microsoft.com/office/drawing/2014/main" id="{A7764629-268E-4B5B-B9E6-5CB54CE89AE2}"/>
                </a:ext>
              </a:extLst>
            </p:cNvPr>
            <p:cNvGrpSpPr/>
            <p:nvPr/>
          </p:nvGrpSpPr>
          <p:grpSpPr>
            <a:xfrm>
              <a:off x="10740458" y="4469183"/>
              <a:ext cx="396033" cy="396033"/>
              <a:chOff x="5359831" y="908572"/>
              <a:chExt cx="396033" cy="396033"/>
            </a:xfrm>
          </p:grpSpPr>
          <p:sp>
            <p:nvSpPr>
              <p:cNvPr id="53" name="Oval 255">
                <a:extLst>
                  <a:ext uri="{FF2B5EF4-FFF2-40B4-BE49-F238E27FC236}">
                    <a16:creationId xmlns="" xmlns:a16="http://schemas.microsoft.com/office/drawing/2014/main" id="{F95D0818-E34A-46FB-BAB0-68F2C21681A0}"/>
                  </a:ext>
                </a:extLst>
              </p:cNvPr>
              <p:cNvSpPr/>
              <p:nvPr/>
            </p:nvSpPr>
            <p:spPr>
              <a:xfrm>
                <a:off x="5359831" y="908572"/>
                <a:ext cx="396033" cy="396033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400"/>
              </a:p>
            </p:txBody>
          </p:sp>
          <p:pic>
            <p:nvPicPr>
              <p:cNvPr id="54" name="Graphic 256" descr="Clock">
                <a:extLst>
                  <a:ext uri="{FF2B5EF4-FFF2-40B4-BE49-F238E27FC236}">
                    <a16:creationId xmlns="" xmlns:a16="http://schemas.microsoft.com/office/drawing/2014/main" id="{251FD06B-0D72-4070-A36C-EEE4B045D0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=""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5421499" y="970240"/>
                <a:ext cx="272697" cy="272697"/>
              </a:xfrm>
              <a:prstGeom prst="rect">
                <a:avLst/>
              </a:prstGeom>
            </p:spPr>
          </p:pic>
        </p:grpSp>
      </p:grpSp>
      <p:sp>
        <p:nvSpPr>
          <p:cNvPr id="55" name="TextBox 54">
            <a:extLst>
              <a:ext uri="{FF2B5EF4-FFF2-40B4-BE49-F238E27FC236}">
                <a16:creationId xmlns="" xmlns:a16="http://schemas.microsoft.com/office/drawing/2014/main" id="{C1F4E59D-AC8D-4D0E-BEA7-DAEB94C696A2}"/>
              </a:ext>
            </a:extLst>
          </p:cNvPr>
          <p:cNvSpPr txBox="1"/>
          <p:nvPr/>
        </p:nvSpPr>
        <p:spPr>
          <a:xfrm>
            <a:off x="1283420" y="6589863"/>
            <a:ext cx="56868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tx1">
                    <a:lumMod val="75000"/>
                  </a:schemeClr>
                </a:solidFill>
                <a:latin typeface="Roboto Condensed" panose="020B0604020202020204" charset="0"/>
                <a:ea typeface="Roboto Condensed" panose="020B0604020202020204" charset="0"/>
              </a:rPr>
              <a:t>* - </a:t>
            </a:r>
            <a:r>
              <a:rPr lang="ru-RU" sz="1050" dirty="0">
                <a:solidFill>
                  <a:schemeClr val="tx1">
                    <a:lumMod val="75000"/>
                  </a:schemeClr>
                </a:solidFill>
                <a:latin typeface="Roboto Condensed" panose="020B0604020202020204" charset="0"/>
                <a:ea typeface="Roboto Condensed" panose="020B0604020202020204" charset="0"/>
              </a:rPr>
              <a:t>без учета </a:t>
            </a:r>
            <a:r>
              <a:rPr lang="en-US" sz="1050" dirty="0">
                <a:solidFill>
                  <a:schemeClr val="tx1">
                    <a:lumMod val="75000"/>
                  </a:schemeClr>
                </a:solidFill>
                <a:latin typeface="Roboto Condensed" panose="020B0604020202020204" charset="0"/>
                <a:ea typeface="Roboto Condensed" panose="020B0604020202020204" charset="0"/>
              </a:rPr>
              <a:t>II</a:t>
            </a:r>
            <a:r>
              <a:rPr lang="ru-RU" sz="1050" dirty="0">
                <a:solidFill>
                  <a:schemeClr val="tx1">
                    <a:lumMod val="75000"/>
                  </a:schemeClr>
                </a:solidFill>
                <a:latin typeface="Roboto Condensed" panose="020B0604020202020204" charset="0"/>
                <a:ea typeface="Roboto Condensed" panose="020B0604020202020204" charset="0"/>
              </a:rPr>
              <a:t> квартала 2020 (мораторий на взыскание)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="" xmlns:a16="http://schemas.microsoft.com/office/drawing/2014/main" id="{4870F106-2D28-43F3-8D49-F22F6A23C3F9}"/>
              </a:ext>
            </a:extLst>
          </p:cNvPr>
          <p:cNvSpPr txBox="1"/>
          <p:nvPr/>
        </p:nvSpPr>
        <p:spPr>
          <a:xfrm>
            <a:off x="6902428" y="1919213"/>
            <a:ext cx="903844" cy="3149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/>
            <a:r>
              <a:rPr lang="ru-RU" sz="1400" dirty="0">
                <a:solidFill>
                  <a:schemeClr val="tx1">
                    <a:lumMod val="75000"/>
                  </a:schemeClr>
                </a:solidFill>
                <a:latin typeface="Roboto Condensed" panose="020B0604020202020204" charset="0"/>
                <a:ea typeface="Roboto Condensed" panose="020B0604020202020204" charset="0"/>
              </a:rPr>
              <a:t>Зачтено </a:t>
            </a:r>
          </a:p>
        </p:txBody>
      </p:sp>
      <p:sp>
        <p:nvSpPr>
          <p:cNvPr id="58" name="Rectangle: Rounded Corners 250">
            <a:extLst>
              <a:ext uri="{FF2B5EF4-FFF2-40B4-BE49-F238E27FC236}">
                <a16:creationId xmlns="" xmlns:a16="http://schemas.microsoft.com/office/drawing/2014/main" id="{86AAF2AE-6D3D-4F55-8C9E-AF7A4AEEC4B2}"/>
              </a:ext>
            </a:extLst>
          </p:cNvPr>
          <p:cNvSpPr/>
          <p:nvPr/>
        </p:nvSpPr>
        <p:spPr>
          <a:xfrm>
            <a:off x="7752180" y="5218149"/>
            <a:ext cx="669208" cy="591580"/>
          </a:xfrm>
          <a:prstGeom prst="roundRect">
            <a:avLst>
              <a:gd name="adj" fmla="val 39045"/>
            </a:avLst>
          </a:prstGeom>
          <a:solidFill>
            <a:schemeClr val="accent3">
              <a:lumMod val="75000"/>
            </a:schemeClr>
          </a:solidFill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Roboto Condensed" panose="020B0604020202020204" charset="0"/>
                <a:ea typeface="Roboto Condensed" panose="020B0604020202020204" charset="0"/>
                <a:cs typeface="Arial" panose="020B0604020202020204" pitchFamily="34" charset="0"/>
              </a:rPr>
              <a:t>За 2019 г.- 0</a:t>
            </a:r>
            <a:endParaRPr lang="ru-RU" sz="1200" b="1" dirty="0">
              <a:solidFill>
                <a:schemeClr val="bg1"/>
              </a:solidFill>
              <a:latin typeface="Roboto Condensed" panose="020B0604020202020204" charset="0"/>
              <a:ea typeface="Roboto Condensed" panose="020B0604020202020204" charset="0"/>
              <a:cs typeface="Arial" panose="020B0604020202020204" pitchFamily="34" charset="0"/>
            </a:endParaRPr>
          </a:p>
        </p:txBody>
      </p:sp>
      <p:sp>
        <p:nvSpPr>
          <p:cNvPr id="59" name="Rectangle: Rounded Corners 250">
            <a:extLst>
              <a:ext uri="{FF2B5EF4-FFF2-40B4-BE49-F238E27FC236}">
                <a16:creationId xmlns="" xmlns:a16="http://schemas.microsoft.com/office/drawing/2014/main" id="{86AAF2AE-6D3D-4F55-8C9E-AF7A4AEEC4B2}"/>
              </a:ext>
            </a:extLst>
          </p:cNvPr>
          <p:cNvSpPr/>
          <p:nvPr/>
        </p:nvSpPr>
        <p:spPr>
          <a:xfrm>
            <a:off x="7806272" y="5878688"/>
            <a:ext cx="594239" cy="507828"/>
          </a:xfrm>
          <a:prstGeom prst="roundRect">
            <a:avLst>
              <a:gd name="adj" fmla="val 39045"/>
            </a:avLst>
          </a:prstGeom>
          <a:solidFill>
            <a:schemeClr val="accent3">
              <a:lumMod val="75000"/>
            </a:schemeClr>
          </a:solidFill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Roboto Condensed" panose="020B0604020202020204" charset="0"/>
                <a:ea typeface="Roboto Condensed" panose="020B0604020202020204" charset="0"/>
                <a:cs typeface="Arial" panose="020B0604020202020204" pitchFamily="34" charset="0"/>
              </a:rPr>
              <a:t>+ 100%</a:t>
            </a:r>
            <a:endParaRPr lang="ru-RU" sz="1200" b="1" dirty="0">
              <a:solidFill>
                <a:schemeClr val="bg1"/>
              </a:solidFill>
              <a:latin typeface="Roboto Condensed" panose="020B0604020202020204" charset="0"/>
              <a:ea typeface="Roboto Condensed" panose="020B0604020202020204" charset="0"/>
              <a:cs typeface="Arial" panose="020B0604020202020204" pitchFamily="34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2071975" y="1399869"/>
            <a:ext cx="4229406" cy="5208674"/>
            <a:chOff x="2425627" y="1411361"/>
            <a:chExt cx="4229406" cy="5208674"/>
          </a:xfrm>
        </p:grpSpPr>
        <p:grpSp>
          <p:nvGrpSpPr>
            <p:cNvPr id="29" name="Группа 28"/>
            <p:cNvGrpSpPr/>
            <p:nvPr/>
          </p:nvGrpSpPr>
          <p:grpSpPr>
            <a:xfrm>
              <a:off x="2425627" y="1411361"/>
              <a:ext cx="4229406" cy="5208674"/>
              <a:chOff x="2425627" y="1411361"/>
              <a:chExt cx="4229406" cy="5208674"/>
            </a:xfrm>
          </p:grpSpPr>
          <p:grpSp>
            <p:nvGrpSpPr>
              <p:cNvPr id="6" name="Группа 5"/>
              <p:cNvGrpSpPr/>
              <p:nvPr/>
            </p:nvGrpSpPr>
            <p:grpSpPr>
              <a:xfrm>
                <a:off x="2425627" y="2060848"/>
                <a:ext cx="4229406" cy="4559187"/>
                <a:chOff x="3845279" y="1589121"/>
                <a:chExt cx="4501442" cy="4721141"/>
              </a:xfrm>
            </p:grpSpPr>
            <p:grpSp>
              <p:nvGrpSpPr>
                <p:cNvPr id="7" name="Группа 6"/>
                <p:cNvGrpSpPr/>
                <p:nvPr/>
              </p:nvGrpSpPr>
              <p:grpSpPr>
                <a:xfrm>
                  <a:off x="3845279" y="1808820"/>
                  <a:ext cx="4501442" cy="4501442"/>
                  <a:chOff x="3845279" y="1808820"/>
                  <a:chExt cx="4501442" cy="4501442"/>
                </a:xfrm>
              </p:grpSpPr>
              <p:sp>
                <p:nvSpPr>
                  <p:cNvPr id="9" name="Oval 8">
                    <a:extLst>
                      <a:ext uri="{FF2B5EF4-FFF2-40B4-BE49-F238E27FC236}">
                        <a16:creationId xmlns="" xmlns:a16="http://schemas.microsoft.com/office/drawing/2014/main" id="{5DCB3F6F-D7F7-49EA-9F95-3A4AB222C91A}"/>
                      </a:ext>
                    </a:extLst>
                  </p:cNvPr>
                  <p:cNvSpPr/>
                  <p:nvPr/>
                </p:nvSpPr>
                <p:spPr>
                  <a:xfrm>
                    <a:off x="3845279" y="1808820"/>
                    <a:ext cx="4501442" cy="4501442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1092200" sx="102000" sy="102000" algn="ctr" rotWithShape="0">
                      <a:prstClr val="black">
                        <a:alpha val="18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0" name="TextBox 9">
                    <a:extLst>
                      <a:ext uri="{FF2B5EF4-FFF2-40B4-BE49-F238E27FC236}">
                        <a16:creationId xmlns="" xmlns:a16="http://schemas.microsoft.com/office/drawing/2014/main" id="{FEF80FCF-52E3-4E3D-B735-134096440148}"/>
                      </a:ext>
                    </a:extLst>
                  </p:cNvPr>
                  <p:cNvSpPr txBox="1"/>
                  <p:nvPr/>
                </p:nvSpPr>
                <p:spPr>
                  <a:xfrm>
                    <a:off x="4627125" y="4997521"/>
                    <a:ext cx="642414" cy="27090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ru-RU" sz="1100" b="1" dirty="0">
                        <a:solidFill>
                          <a:schemeClr val="tx1">
                            <a:lumMod val="75000"/>
                          </a:schemeClr>
                        </a:solidFill>
                        <a:latin typeface="Roboto Condensed" panose="020B0604020202020204" charset="0"/>
                        <a:ea typeface="Roboto Condensed" panose="020B0604020202020204" charset="0"/>
                      </a:rPr>
                      <a:t>2019</a:t>
                    </a:r>
                  </a:p>
                </p:txBody>
              </p:sp>
              <p:sp>
                <p:nvSpPr>
                  <p:cNvPr id="11" name="TextBox 10">
                    <a:extLst>
                      <a:ext uri="{FF2B5EF4-FFF2-40B4-BE49-F238E27FC236}">
                        <a16:creationId xmlns="" xmlns:a16="http://schemas.microsoft.com/office/drawing/2014/main" id="{697AB29B-4C12-40DE-BCF9-01005671CAA6}"/>
                      </a:ext>
                    </a:extLst>
                  </p:cNvPr>
                  <p:cNvSpPr txBox="1"/>
                  <p:nvPr/>
                </p:nvSpPr>
                <p:spPr>
                  <a:xfrm>
                    <a:off x="5361240" y="4997521"/>
                    <a:ext cx="683748" cy="27090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ru-RU" sz="1100" b="1" dirty="0">
                        <a:solidFill>
                          <a:schemeClr val="tx1">
                            <a:lumMod val="75000"/>
                          </a:schemeClr>
                        </a:solidFill>
                        <a:latin typeface="Roboto Condensed" panose="020B0604020202020204" charset="0"/>
                        <a:ea typeface="Roboto Condensed" panose="020B0604020202020204" charset="0"/>
                      </a:rPr>
                      <a:t>План </a:t>
                    </a:r>
                  </a:p>
                </p:txBody>
              </p:sp>
              <p:grpSp>
                <p:nvGrpSpPr>
                  <p:cNvPr id="12" name="Group 2">
                    <a:extLst>
                      <a:ext uri="{FF2B5EF4-FFF2-40B4-BE49-F238E27FC236}">
                        <a16:creationId xmlns="" xmlns:a16="http://schemas.microsoft.com/office/drawing/2014/main" id="{45792F41-E86E-46CC-A824-C8F9CF0FB948}"/>
                      </a:ext>
                    </a:extLst>
                  </p:cNvPr>
                  <p:cNvGrpSpPr/>
                  <p:nvPr/>
                </p:nvGrpSpPr>
                <p:grpSpPr>
                  <a:xfrm>
                    <a:off x="4584083" y="3264789"/>
                    <a:ext cx="3023834" cy="1686954"/>
                    <a:chOff x="4811372" y="3018139"/>
                    <a:chExt cx="3023834" cy="1483807"/>
                  </a:xfrm>
                </p:grpSpPr>
                <p:sp>
                  <p:nvSpPr>
                    <p:cNvPr id="21" name="Цилиндр 151">
                      <a:extLst>
                        <a:ext uri="{FF2B5EF4-FFF2-40B4-BE49-F238E27FC236}">
                          <a16:creationId xmlns="" xmlns:a16="http://schemas.microsoft.com/office/drawing/2014/main" id="{E2ABC4CC-AFAB-443B-B8EF-108FD100906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11372" y="3018139"/>
                      <a:ext cx="733819" cy="1483807"/>
                    </a:xfrm>
                    <a:prstGeom prst="rect">
                      <a:avLst/>
                    </a:prstGeom>
                    <a:solidFill>
                      <a:schemeClr val="bg1">
                        <a:lumMod val="75000"/>
                      </a:schemeClr>
                    </a:solidFill>
                    <a:ln>
                      <a:noFill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>
                        <a:solidFill>
                          <a:schemeClr val="tx1">
                            <a:lumMod val="75000"/>
                          </a:schemeClr>
                        </a:solidFill>
                        <a:latin typeface="Roboto Condensed" panose="020B0604020202020204" charset="0"/>
                        <a:ea typeface="Roboto Condensed" panose="020B0604020202020204" charset="0"/>
                      </a:endParaRPr>
                    </a:p>
                  </p:txBody>
                </p:sp>
                <p:sp>
                  <p:nvSpPr>
                    <p:cNvPr id="22" name="Цилиндр 154">
                      <a:extLst>
                        <a:ext uri="{FF2B5EF4-FFF2-40B4-BE49-F238E27FC236}">
                          <a16:creationId xmlns="" xmlns:a16="http://schemas.microsoft.com/office/drawing/2014/main" id="{11B1F06B-B6F7-415E-9687-D51FD86A9CF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574710" y="3186525"/>
                      <a:ext cx="733819" cy="1315421"/>
                    </a:xfrm>
                    <a:prstGeom prst="rect">
                      <a:avLst/>
                    </a:prstGeom>
                    <a:solidFill>
                      <a:srgbClr val="0070C0"/>
                    </a:solidFill>
                    <a:ln>
                      <a:noFill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 dirty="0">
                        <a:solidFill>
                          <a:schemeClr val="tx1">
                            <a:lumMod val="75000"/>
                          </a:schemeClr>
                        </a:solidFill>
                        <a:latin typeface="Roboto Condensed" panose="020B0604020202020204" charset="0"/>
                        <a:ea typeface="Roboto Condensed" panose="020B0604020202020204" charset="0"/>
                      </a:endParaRPr>
                    </a:p>
                  </p:txBody>
                </p:sp>
                <p:sp>
                  <p:nvSpPr>
                    <p:cNvPr id="23" name="Цилиндр 157">
                      <a:extLst>
                        <a:ext uri="{FF2B5EF4-FFF2-40B4-BE49-F238E27FC236}">
                          <a16:creationId xmlns="" xmlns:a16="http://schemas.microsoft.com/office/drawing/2014/main" id="{91369D93-810B-406B-AB40-CC6D0847BF1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38048" y="3545949"/>
                      <a:ext cx="733819" cy="955997"/>
                    </a:xfrm>
                    <a:prstGeom prst="rect">
                      <a:avLst/>
                    </a:prstGeom>
                    <a:solidFill>
                      <a:srgbClr val="0070C0"/>
                    </a:solidFill>
                    <a:ln>
                      <a:noFill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>
                        <a:solidFill>
                          <a:schemeClr val="tx1">
                            <a:lumMod val="75000"/>
                          </a:schemeClr>
                        </a:solidFill>
                        <a:latin typeface="Roboto Condensed" panose="020B0604020202020204" charset="0"/>
                        <a:ea typeface="Roboto Condensed" panose="020B0604020202020204" charset="0"/>
                      </a:endParaRPr>
                    </a:p>
                  </p:txBody>
                </p:sp>
                <p:sp>
                  <p:nvSpPr>
                    <p:cNvPr id="24" name="Цилиндр 158">
                      <a:extLst>
                        <a:ext uri="{FF2B5EF4-FFF2-40B4-BE49-F238E27FC236}">
                          <a16:creationId xmlns="" xmlns:a16="http://schemas.microsoft.com/office/drawing/2014/main" id="{9F799870-101F-4C3A-A833-D4206227076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137751" y="3853665"/>
                      <a:ext cx="697455" cy="648281"/>
                    </a:xfrm>
                    <a:prstGeom prst="rect">
                      <a:avLst/>
                    </a:prstGeom>
                    <a:solidFill>
                      <a:srgbClr val="0070C0"/>
                    </a:solidFill>
                    <a:ln>
                      <a:noFill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>
                        <a:solidFill>
                          <a:schemeClr val="tx1">
                            <a:lumMod val="75000"/>
                          </a:schemeClr>
                        </a:solidFill>
                        <a:latin typeface="Roboto Condensed" panose="020B0604020202020204" charset="0"/>
                        <a:ea typeface="Roboto Condensed" panose="020B0604020202020204" charset="0"/>
                      </a:endParaRPr>
                    </a:p>
                  </p:txBody>
                </p:sp>
              </p:grpSp>
              <p:sp>
                <p:nvSpPr>
                  <p:cNvPr id="13" name="TextBox 12">
                    <a:extLst>
                      <a:ext uri="{FF2B5EF4-FFF2-40B4-BE49-F238E27FC236}">
                        <a16:creationId xmlns="" xmlns:a16="http://schemas.microsoft.com/office/drawing/2014/main" id="{C04A351E-5A9B-46E3-804B-3827A7BD98FC}"/>
                      </a:ext>
                    </a:extLst>
                  </p:cNvPr>
                  <p:cNvSpPr txBox="1"/>
                  <p:nvPr/>
                </p:nvSpPr>
                <p:spPr>
                  <a:xfrm>
                    <a:off x="6023704" y="4997521"/>
                    <a:ext cx="907931" cy="44619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ru-RU" sz="1100" b="1" dirty="0">
                        <a:solidFill>
                          <a:schemeClr val="tx1">
                            <a:lumMod val="75000"/>
                          </a:schemeClr>
                        </a:solidFill>
                        <a:latin typeface="Roboto Condensed" panose="020B0604020202020204" charset="0"/>
                        <a:ea typeface="Roboto Condensed" panose="020B0604020202020204" charset="0"/>
                      </a:rPr>
                      <a:t>Факт без </a:t>
                    </a:r>
                    <a:r>
                      <a:rPr lang="en-US" sz="1100" b="1" dirty="0">
                        <a:solidFill>
                          <a:schemeClr val="tx1">
                            <a:lumMod val="75000"/>
                          </a:schemeClr>
                        </a:solidFill>
                        <a:latin typeface="Roboto Condensed" panose="020B0604020202020204" charset="0"/>
                        <a:ea typeface="Roboto Condensed" panose="020B0604020202020204" charset="0"/>
                      </a:rPr>
                      <a:t>COVID*</a:t>
                    </a:r>
                    <a:r>
                      <a:rPr lang="ru-RU" sz="1100" b="1" dirty="0">
                        <a:solidFill>
                          <a:schemeClr val="tx1">
                            <a:lumMod val="75000"/>
                          </a:schemeClr>
                        </a:solidFill>
                        <a:latin typeface="Roboto Condensed" panose="020B0604020202020204" charset="0"/>
                        <a:ea typeface="Roboto Condensed" panose="020B0604020202020204" charset="0"/>
                      </a:rPr>
                      <a:t> </a:t>
                    </a:r>
                  </a:p>
                </p:txBody>
              </p:sp>
              <p:sp>
                <p:nvSpPr>
                  <p:cNvPr id="14" name="TextBox 13">
                    <a:extLst>
                      <a:ext uri="{FF2B5EF4-FFF2-40B4-BE49-F238E27FC236}">
                        <a16:creationId xmlns="" xmlns:a16="http://schemas.microsoft.com/office/drawing/2014/main" id="{5722F478-BA9A-472F-8B6A-F7B9759F1A56}"/>
                      </a:ext>
                    </a:extLst>
                  </p:cNvPr>
                  <p:cNvSpPr txBox="1"/>
                  <p:nvPr/>
                </p:nvSpPr>
                <p:spPr>
                  <a:xfrm>
                    <a:off x="6883576" y="4997521"/>
                    <a:ext cx="698761" cy="27090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ru-RU" sz="1100" b="1" dirty="0">
                        <a:solidFill>
                          <a:schemeClr val="tx1">
                            <a:lumMod val="75000"/>
                          </a:schemeClr>
                        </a:solidFill>
                        <a:latin typeface="Roboto Condensed" panose="020B0604020202020204" charset="0"/>
                        <a:ea typeface="Roboto Condensed" panose="020B0604020202020204" charset="0"/>
                      </a:rPr>
                      <a:t>Факт</a:t>
                    </a:r>
                  </a:p>
                </p:txBody>
              </p:sp>
              <p:sp>
                <p:nvSpPr>
                  <p:cNvPr id="15" name="Правая фигурная скобка 162">
                    <a:extLst>
                      <a:ext uri="{FF2B5EF4-FFF2-40B4-BE49-F238E27FC236}">
                        <a16:creationId xmlns="" xmlns:a16="http://schemas.microsoft.com/office/drawing/2014/main" id="{8EEDF222-B6A5-428A-9CEE-6442E456C3F1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6387274" y="4443220"/>
                    <a:ext cx="180790" cy="2260496"/>
                  </a:xfrm>
                  <a:prstGeom prst="rightBrace">
                    <a:avLst>
                      <a:gd name="adj1" fmla="val 132116"/>
                      <a:gd name="adj2" fmla="val 50000"/>
                    </a:avLst>
                  </a:prstGeom>
                  <a:ln w="1905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schemeClr val="tx1">
                          <a:lumMod val="75000"/>
                        </a:schemeClr>
                      </a:solidFill>
                      <a:latin typeface="Roboto Condensed" panose="020B0604020202020204" charset="0"/>
                      <a:ea typeface="Roboto Condensed" panose="020B0604020202020204" charset="0"/>
                    </a:endParaRPr>
                  </a:p>
                </p:txBody>
              </p:sp>
              <p:sp>
                <p:nvSpPr>
                  <p:cNvPr id="16" name="TextBox 15">
                    <a:extLst>
                      <a:ext uri="{FF2B5EF4-FFF2-40B4-BE49-F238E27FC236}">
                        <a16:creationId xmlns="" xmlns:a16="http://schemas.microsoft.com/office/drawing/2014/main" id="{27C5012D-E761-49CE-B47D-3A1CB7F29EA2}"/>
                      </a:ext>
                    </a:extLst>
                  </p:cNvPr>
                  <p:cNvSpPr txBox="1"/>
                  <p:nvPr/>
                </p:nvSpPr>
                <p:spPr>
                  <a:xfrm>
                    <a:off x="5998492" y="5711017"/>
                    <a:ext cx="958354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ru-RU" sz="1800" b="1" dirty="0">
                        <a:solidFill>
                          <a:schemeClr val="tx1">
                            <a:lumMod val="75000"/>
                          </a:schemeClr>
                        </a:solidFill>
                        <a:latin typeface="Roboto Condensed" panose="020B0604020202020204" charset="0"/>
                        <a:ea typeface="Roboto Condensed" panose="020B0604020202020204" charset="0"/>
                      </a:rPr>
                      <a:t>2020</a:t>
                    </a:r>
                  </a:p>
                </p:txBody>
              </p:sp>
              <p:cxnSp>
                <p:nvCxnSpPr>
                  <p:cNvPr id="17" name="Straight Arrow Connector 235">
                    <a:extLst>
                      <a:ext uri="{FF2B5EF4-FFF2-40B4-BE49-F238E27FC236}">
                        <a16:creationId xmlns="" xmlns:a16="http://schemas.microsoft.com/office/drawing/2014/main" id="{AAB3E717-C391-4DC0-AC8B-7EB163B62F9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93133" y="2937675"/>
                    <a:ext cx="448363" cy="254868"/>
                  </a:xfrm>
                  <a:prstGeom prst="straightConnector1">
                    <a:avLst/>
                  </a:prstGeom>
                  <a:ln w="63500">
                    <a:solidFill>
                      <a:srgbClr val="0070C0"/>
                    </a:solidFill>
                    <a:headEnd type="none"/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Straight Arrow Connector 236">
                    <a:extLst>
                      <a:ext uri="{FF2B5EF4-FFF2-40B4-BE49-F238E27FC236}">
                        <a16:creationId xmlns="" xmlns:a16="http://schemas.microsoft.com/office/drawing/2014/main" id="{5FBDB659-E2B7-4096-8615-ED9C6FB8415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7850504" y="2937675"/>
                    <a:ext cx="448363" cy="254868"/>
                  </a:xfrm>
                  <a:prstGeom prst="straightConnector1">
                    <a:avLst/>
                  </a:prstGeom>
                  <a:ln w="63500">
                    <a:solidFill>
                      <a:srgbClr val="0070C0"/>
                    </a:solidFill>
                    <a:headEnd type="none"/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" name="Straight Arrow Connector 238">
                    <a:extLst>
                      <a:ext uri="{FF2B5EF4-FFF2-40B4-BE49-F238E27FC236}">
                        <a16:creationId xmlns="" xmlns:a16="http://schemas.microsoft.com/office/drawing/2014/main" id="{3A6199B8-E6EB-42F4-B8F2-B3D916DDE6D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893133" y="4940287"/>
                    <a:ext cx="448363" cy="254868"/>
                  </a:xfrm>
                  <a:prstGeom prst="straightConnector1">
                    <a:avLst/>
                  </a:prstGeom>
                  <a:ln w="63500">
                    <a:solidFill>
                      <a:srgbClr val="0070C0"/>
                    </a:solidFill>
                    <a:headEnd type="none"/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" name="Straight Arrow Connector 239">
                    <a:extLst>
                      <a:ext uri="{FF2B5EF4-FFF2-40B4-BE49-F238E27FC236}">
                        <a16:creationId xmlns="" xmlns:a16="http://schemas.microsoft.com/office/drawing/2014/main" id="{62C9D229-2A31-4855-974D-9DD49E257B0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7850504" y="4940287"/>
                    <a:ext cx="448363" cy="254868"/>
                  </a:xfrm>
                  <a:prstGeom prst="straightConnector1">
                    <a:avLst/>
                  </a:prstGeom>
                  <a:ln w="63500">
                    <a:solidFill>
                      <a:srgbClr val="0070C0"/>
                    </a:solidFill>
                    <a:headEnd type="none"/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8" name="Straight Arrow Connector 234">
                  <a:extLst>
                    <a:ext uri="{FF2B5EF4-FFF2-40B4-BE49-F238E27FC236}">
                      <a16:creationId xmlns="" xmlns:a16="http://schemas.microsoft.com/office/drawing/2014/main" id="{90AA2A39-0FCA-405D-8E6C-C613F4596DB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6090231" y="1589121"/>
                  <a:ext cx="1" cy="470713"/>
                </a:xfrm>
                <a:prstGeom prst="straightConnector1">
                  <a:avLst/>
                </a:prstGeom>
                <a:ln w="63500">
                  <a:solidFill>
                    <a:srgbClr val="0070C0"/>
                  </a:solidFill>
                  <a:headEnd type="none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" name="TextBox 24">
                <a:extLst>
                  <a:ext uri="{FF2B5EF4-FFF2-40B4-BE49-F238E27FC236}">
                    <a16:creationId xmlns="" xmlns:a16="http://schemas.microsoft.com/office/drawing/2014/main" id="{3D531A4D-D65E-41D1-B0FA-DEC4F16B5972}"/>
                  </a:ext>
                </a:extLst>
              </p:cNvPr>
              <p:cNvSpPr txBox="1"/>
              <p:nvPr/>
            </p:nvSpPr>
            <p:spPr>
              <a:xfrm>
                <a:off x="3079239" y="1724792"/>
                <a:ext cx="289444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dirty="0">
                    <a:solidFill>
                      <a:schemeClr val="tx1">
                        <a:lumMod val="75000"/>
                      </a:schemeClr>
                    </a:solidFill>
                    <a:latin typeface="Roboto Condensed" panose="020B0604020202020204" charset="0"/>
                    <a:ea typeface="Roboto Condensed" panose="020B0604020202020204" charset="0"/>
                  </a:rPr>
                  <a:t>Быстрое взыскание </a:t>
                </a:r>
              </a:p>
            </p:txBody>
          </p:sp>
          <p:grpSp>
            <p:nvGrpSpPr>
              <p:cNvPr id="26" name="Group 18">
                <a:extLst>
                  <a:ext uri="{FF2B5EF4-FFF2-40B4-BE49-F238E27FC236}">
                    <a16:creationId xmlns="" xmlns:a16="http://schemas.microsoft.com/office/drawing/2014/main" id="{404567D6-481F-480B-B491-A526E33D52D6}"/>
                  </a:ext>
                </a:extLst>
              </p:cNvPr>
              <p:cNvGrpSpPr/>
              <p:nvPr/>
            </p:nvGrpSpPr>
            <p:grpSpPr>
              <a:xfrm>
                <a:off x="4336893" y="1411361"/>
                <a:ext cx="396033" cy="396033"/>
                <a:chOff x="5873985" y="1193718"/>
                <a:chExt cx="396033" cy="396033"/>
              </a:xfrm>
            </p:grpSpPr>
            <p:sp>
              <p:nvSpPr>
                <p:cNvPr id="27" name="Oval 17">
                  <a:extLst>
                    <a:ext uri="{FF2B5EF4-FFF2-40B4-BE49-F238E27FC236}">
                      <a16:creationId xmlns="" xmlns:a16="http://schemas.microsoft.com/office/drawing/2014/main" id="{DBDB6E26-58E7-446E-9C63-ECF097CA4FC5}"/>
                    </a:ext>
                  </a:extLst>
                </p:cNvPr>
                <p:cNvSpPr/>
                <p:nvPr/>
              </p:nvSpPr>
              <p:spPr>
                <a:xfrm>
                  <a:off x="5873985" y="1193718"/>
                  <a:ext cx="396033" cy="396033"/>
                </a:xfrm>
                <a:prstGeom prst="ellipse">
                  <a:avLst/>
                </a:prstGeom>
                <a:solidFill>
                  <a:srgbClr val="0070C0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pic>
              <p:nvPicPr>
                <p:cNvPr id="28" name="Graphic 10" descr="Lightning bolt">
                  <a:extLst>
                    <a:ext uri="{FF2B5EF4-FFF2-40B4-BE49-F238E27FC236}">
                      <a16:creationId xmlns="" xmlns:a16="http://schemas.microsoft.com/office/drawing/2014/main" id="{E69B4102-5C00-4D40-A131-C8E3A3F08D4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>
                  <a:extLst>
                    <a:ext uri="{96DAC541-7B7A-43D3-8B79-37D633B846F1}">
                      <asvg:svgBlip xmlns="" xmlns:asvg="http://schemas.microsoft.com/office/drawing/2016/SVG/main" r:embed="rId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948462" y="1287197"/>
                  <a:ext cx="272697" cy="272697"/>
                </a:xfrm>
                <a:prstGeom prst="rect">
                  <a:avLst/>
                </a:prstGeom>
              </p:spPr>
            </p:pic>
          </p:grpSp>
        </p:grpSp>
        <p:cxnSp>
          <p:nvCxnSpPr>
            <p:cNvPr id="60" name="Straight Arrow Connector 229">
              <a:extLst>
                <a:ext uri="{FF2B5EF4-FFF2-40B4-BE49-F238E27FC236}">
                  <a16:creationId xmlns="" xmlns:a16="http://schemas.microsoft.com/office/drawing/2014/main" id="{0FB90DB6-5922-41D8-BB8A-629CEBE1A0FA}"/>
                </a:ext>
              </a:extLst>
            </p:cNvPr>
            <p:cNvCxnSpPr>
              <a:cxnSpLocks/>
            </p:cNvCxnSpPr>
            <p:nvPr/>
          </p:nvCxnSpPr>
          <p:spPr>
            <a:xfrm>
              <a:off x="3857261" y="3672466"/>
              <a:ext cx="0" cy="191440"/>
            </a:xfrm>
            <a:prstGeom prst="straightConnector1">
              <a:avLst/>
            </a:prstGeom>
            <a:ln w="28575">
              <a:solidFill>
                <a:schemeClr val="accent3">
                  <a:lumMod val="75000"/>
                </a:schemeClr>
              </a:solidFill>
              <a:prstDash val="sysDot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Arrow Connector 229">
              <a:extLst>
                <a:ext uri="{FF2B5EF4-FFF2-40B4-BE49-F238E27FC236}">
                  <a16:creationId xmlns="" xmlns:a16="http://schemas.microsoft.com/office/drawing/2014/main" id="{0FB90DB6-5922-41D8-BB8A-629CEBE1A0FA}"/>
                </a:ext>
              </a:extLst>
            </p:cNvPr>
            <p:cNvCxnSpPr>
              <a:cxnSpLocks/>
            </p:cNvCxnSpPr>
            <p:nvPr/>
          </p:nvCxnSpPr>
          <p:spPr>
            <a:xfrm>
              <a:off x="4554197" y="3863906"/>
              <a:ext cx="0" cy="789229"/>
            </a:xfrm>
            <a:prstGeom prst="straightConnector1">
              <a:avLst/>
            </a:prstGeom>
            <a:ln w="28575">
              <a:solidFill>
                <a:schemeClr val="accent3">
                  <a:lumMod val="75000"/>
                </a:schemeClr>
              </a:solidFill>
              <a:prstDash val="sysDot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TextBox 68">
              <a:extLst>
                <a:ext uri="{FF2B5EF4-FFF2-40B4-BE49-F238E27FC236}">
                  <a16:creationId xmlns="" xmlns:a16="http://schemas.microsoft.com/office/drawing/2014/main" id="{50861BC8-F888-4DE9-8850-0DAABA036978}"/>
                </a:ext>
              </a:extLst>
            </p:cNvPr>
            <p:cNvSpPr txBox="1"/>
            <p:nvPr/>
          </p:nvSpPr>
          <p:spPr>
            <a:xfrm>
              <a:off x="3809255" y="3863906"/>
              <a:ext cx="6712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766">
                <a:defRPr/>
              </a:pPr>
              <a:r>
                <a:rPr lang="en-US" sz="1400" b="1" kern="0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Roboto Condensed" panose="020B0604020202020204" charset="0"/>
                  <a:ea typeface="Roboto Condensed" panose="020B0604020202020204" charset="0"/>
                </a:rPr>
                <a:t>-</a:t>
              </a:r>
              <a:r>
                <a:rPr lang="ru-RU" sz="1400" b="1" kern="0" dirty="0" smtClean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Roboto Condensed" panose="020B0604020202020204" charset="0"/>
                  <a:ea typeface="Roboto Condensed" panose="020B0604020202020204" charset="0"/>
                </a:rPr>
                <a:t>20</a:t>
              </a:r>
              <a:r>
                <a:rPr lang="ru-RU" sz="1400" b="1" kern="0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Roboto Condensed" panose="020B0604020202020204" charset="0"/>
                  <a:ea typeface="Roboto Condensed" panose="020B0604020202020204" charset="0"/>
                </a:rPr>
                <a:t>%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="" xmlns:a16="http://schemas.microsoft.com/office/drawing/2014/main" id="{50861BC8-F888-4DE9-8850-0DAABA036978}"/>
                </a:ext>
              </a:extLst>
            </p:cNvPr>
            <p:cNvSpPr txBox="1"/>
            <p:nvPr/>
          </p:nvSpPr>
          <p:spPr>
            <a:xfrm>
              <a:off x="4554197" y="4187414"/>
              <a:ext cx="7653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766">
                <a:defRPr/>
              </a:pPr>
              <a:r>
                <a:rPr lang="ru-RU" sz="1400" b="1" kern="0" dirty="0" smtClean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Roboto Condensed" panose="020B0604020202020204" charset="0"/>
                  <a:ea typeface="Roboto Condensed" panose="020B0604020202020204" charset="0"/>
                </a:rPr>
                <a:t>-26,3%</a:t>
              </a:r>
              <a:endParaRPr lang="ru-RU" sz="1400" b="1" kern="0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Condensed" panose="020B0604020202020204" charset="0"/>
                <a:ea typeface="Roboto Condensed" panose="020B0604020202020204" charset="0"/>
              </a:endParaRPr>
            </a:p>
          </p:txBody>
        </p:sp>
        <p:sp>
          <p:nvSpPr>
            <p:cNvPr id="71" name="TextBox 70">
              <a:extLst>
                <a:ext uri="{FF2B5EF4-FFF2-40B4-BE49-F238E27FC236}">
                  <a16:creationId xmlns="" xmlns:a16="http://schemas.microsoft.com/office/drawing/2014/main" id="{50861BC8-F888-4DE9-8850-0DAABA036978}"/>
                </a:ext>
              </a:extLst>
            </p:cNvPr>
            <p:cNvSpPr txBox="1"/>
            <p:nvPr/>
          </p:nvSpPr>
          <p:spPr>
            <a:xfrm>
              <a:off x="5263749" y="4427088"/>
              <a:ext cx="6896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766">
                <a:defRPr/>
              </a:pPr>
              <a:r>
                <a:rPr lang="ru-RU" sz="1600" b="1" kern="0" dirty="0" smtClean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Roboto Condensed" panose="020B0604020202020204" charset="0"/>
                  <a:ea typeface="Roboto Condensed" panose="020B0604020202020204" charset="0"/>
                </a:rPr>
                <a:t>-63%</a:t>
              </a:r>
              <a:endParaRPr lang="ru-RU" sz="1600" b="1" kern="0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Condensed" panose="020B0604020202020204" charset="0"/>
                <a:ea typeface="Roboto Condensed" panose="020B0604020202020204" charset="0"/>
              </a:endParaRPr>
            </a:p>
          </p:txBody>
        </p:sp>
        <p:cxnSp>
          <p:nvCxnSpPr>
            <p:cNvPr id="73" name="Straight Arrow Connector 229">
              <a:extLst>
                <a:ext uri="{FF2B5EF4-FFF2-40B4-BE49-F238E27FC236}">
                  <a16:creationId xmlns="" xmlns:a16="http://schemas.microsoft.com/office/drawing/2014/main" id="{0FB90DB6-5922-41D8-BB8A-629CEBE1A0FA}"/>
                </a:ext>
              </a:extLst>
            </p:cNvPr>
            <p:cNvCxnSpPr>
              <a:cxnSpLocks/>
            </p:cNvCxnSpPr>
            <p:nvPr/>
          </p:nvCxnSpPr>
          <p:spPr>
            <a:xfrm>
              <a:off x="5305571" y="3932009"/>
              <a:ext cx="0" cy="563182"/>
            </a:xfrm>
            <a:prstGeom prst="straightConnector1">
              <a:avLst/>
            </a:prstGeom>
            <a:ln w="28575">
              <a:solidFill>
                <a:schemeClr val="accent3">
                  <a:lumMod val="75000"/>
                </a:schemeClr>
              </a:solidFill>
              <a:prstDash val="sysDot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TextBox 77">
              <a:extLst>
                <a:ext uri="{FF2B5EF4-FFF2-40B4-BE49-F238E27FC236}">
                  <a16:creationId xmlns="" xmlns:a16="http://schemas.microsoft.com/office/drawing/2014/main" id="{72C231E7-D7B5-47FE-B514-59D914EDCB68}"/>
                </a:ext>
              </a:extLst>
            </p:cNvPr>
            <p:cNvSpPr txBox="1"/>
            <p:nvPr/>
          </p:nvSpPr>
          <p:spPr>
            <a:xfrm>
              <a:off x="3461020" y="2470439"/>
              <a:ext cx="2119169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100" b="1" dirty="0">
                  <a:solidFill>
                    <a:schemeClr val="tx1">
                      <a:lumMod val="75000"/>
                    </a:schemeClr>
                  </a:solidFill>
                  <a:latin typeface="Roboto Condensed" panose="020B0604020202020204" charset="0"/>
                  <a:ea typeface="Roboto Condensed" panose="020B0604020202020204" charset="0"/>
                </a:rPr>
                <a:t>СНИЖЕНИЕ ПРИОСТАНОВЛЕНИЙ </a:t>
              </a:r>
              <a:br>
                <a:rPr lang="ru-RU" sz="1100" b="1" dirty="0">
                  <a:solidFill>
                    <a:schemeClr val="tx1">
                      <a:lumMod val="75000"/>
                    </a:schemeClr>
                  </a:solidFill>
                  <a:latin typeface="Roboto Condensed" panose="020B0604020202020204" charset="0"/>
                  <a:ea typeface="Roboto Condensed" panose="020B0604020202020204" charset="0"/>
                </a:rPr>
              </a:br>
              <a:r>
                <a:rPr lang="ru-RU" sz="1100" b="1" dirty="0">
                  <a:solidFill>
                    <a:schemeClr val="tx1">
                      <a:lumMod val="75000"/>
                    </a:schemeClr>
                  </a:solidFill>
                  <a:latin typeface="Roboto Condensed" panose="020B0604020202020204" charset="0"/>
                  <a:ea typeface="Roboto Condensed" panose="020B0604020202020204" charset="0"/>
                </a:rPr>
                <a:t>ПО СЧЕТАМ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87568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9"/>
          <p:cNvSpPr txBox="1">
            <a:spLocks noChangeArrowheads="1"/>
          </p:cNvSpPr>
          <p:nvPr/>
        </p:nvSpPr>
        <p:spPr bwMode="auto">
          <a:xfrm>
            <a:off x="8493126" y="6199654"/>
            <a:ext cx="249669" cy="355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2508" tIns="31254" rIns="62508" bIns="3125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900" dirty="0" smtClean="0">
                <a:solidFill>
                  <a:schemeClr val="bg1"/>
                </a:solidFill>
              </a:rPr>
              <a:t>8</a:t>
            </a:r>
            <a:endParaRPr lang="ru-RU" altLang="ru-RU" sz="1900" dirty="0">
              <a:solidFill>
                <a:schemeClr val="bg1"/>
              </a:solidFill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655638" y="227013"/>
            <a:ext cx="77851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2508" tIns="31254" rIns="62508" bIns="31254" anchor="ctr"/>
          <a:lstStyle/>
          <a:p>
            <a:pPr defTabSz="888791" eaLnBrk="1" hangingPunct="1">
              <a:lnSpc>
                <a:spcPct val="90000"/>
              </a:lnSpc>
              <a:defRPr/>
            </a:pPr>
            <a:r>
              <a:rPr lang="ru-RU" sz="2500" b="1" cap="all" spc="-34" dirty="0">
                <a:solidFill>
                  <a:srgbClr val="0070C0"/>
                </a:solidFill>
                <a:latin typeface="+mn-lt"/>
                <a:ea typeface="+mj-ea"/>
                <a:cs typeface="+mj-cs"/>
              </a:rPr>
              <a:t>Основные положения</a:t>
            </a:r>
            <a:r>
              <a:rPr lang="en-US" sz="2500" b="1" cap="all" spc="-34" dirty="0">
                <a:solidFill>
                  <a:srgbClr val="0070C0"/>
                </a:solidFill>
                <a:latin typeface="+mn-lt"/>
                <a:ea typeface="+mj-ea"/>
                <a:cs typeface="+mj-cs"/>
              </a:rPr>
              <a:t>. </a:t>
            </a:r>
            <a:r>
              <a:rPr lang="ru-RU" sz="2500" b="1" cap="all" spc="-34" dirty="0">
                <a:solidFill>
                  <a:srgbClr val="0070C0"/>
                </a:solidFill>
                <a:latin typeface="+mn-lt"/>
                <a:ea typeface="+mj-ea"/>
                <a:cs typeface="+mj-cs"/>
              </a:rPr>
              <a:t>об изменении срока уплаты по </a:t>
            </a:r>
            <a:r>
              <a:rPr lang="ru-RU" sz="2500" b="1" cap="all" spc="-34" dirty="0" smtClean="0">
                <a:solidFill>
                  <a:srgbClr val="0070C0"/>
                </a:solidFill>
                <a:latin typeface="+mn-lt"/>
                <a:ea typeface="+mj-ea"/>
                <a:cs typeface="+mj-cs"/>
              </a:rPr>
              <a:t>налогам </a:t>
            </a:r>
            <a:endParaRPr lang="ru-RU" sz="2500" b="1" cap="all" spc="-34" dirty="0">
              <a:solidFill>
                <a:srgbClr val="0070C0"/>
              </a:solidFill>
              <a:latin typeface="+mn-lt"/>
              <a:ea typeface="+mj-ea"/>
              <a:cs typeface="+mj-cs"/>
            </a:endParaRPr>
          </a:p>
        </p:txBody>
      </p:sp>
      <p:grpSp>
        <p:nvGrpSpPr>
          <p:cNvPr id="16" name="Группа 15"/>
          <p:cNvGrpSpPr>
            <a:grpSpLocks/>
          </p:cNvGrpSpPr>
          <p:nvPr/>
        </p:nvGrpSpPr>
        <p:grpSpPr bwMode="auto">
          <a:xfrm>
            <a:off x="6269038" y="4330700"/>
            <a:ext cx="1417637" cy="1700213"/>
            <a:chOff x="1245096" y="5274245"/>
            <a:chExt cx="2016150" cy="2578250"/>
          </a:xfrm>
        </p:grpSpPr>
        <p:pic>
          <p:nvPicPr>
            <p:cNvPr id="4117" name="Рисунок 6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5171" y="5274245"/>
              <a:ext cx="2016075" cy="257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Прямоугольник 17"/>
            <p:cNvSpPr/>
            <p:nvPr/>
          </p:nvSpPr>
          <p:spPr>
            <a:xfrm>
              <a:off x="1245096" y="5849597"/>
              <a:ext cx="2016150" cy="147087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kumimoji="1" lang="ru-RU" sz="1400" b="1" dirty="0">
                  <a:solidFill>
                    <a:srgbClr val="002060"/>
                  </a:solidFill>
                  <a:latin typeface="+mn-lt"/>
                </a:rPr>
                <a:t>ЗАЯВЛЕНИЕ</a:t>
              </a:r>
            </a:p>
            <a:p>
              <a:pPr algn="ctr">
                <a:defRPr/>
              </a:pPr>
              <a:endParaRPr kumimoji="1" lang="ru-RU" sz="700" dirty="0">
                <a:solidFill>
                  <a:srgbClr val="002060"/>
                </a:solidFill>
                <a:latin typeface="+mn-lt"/>
              </a:endParaRPr>
            </a:p>
            <a:p>
              <a:pPr algn="ctr">
                <a:defRPr/>
              </a:pPr>
              <a:r>
                <a:rPr kumimoji="1" lang="ru-RU" sz="1200" dirty="0">
                  <a:solidFill>
                    <a:srgbClr val="002060"/>
                  </a:solidFill>
                  <a:latin typeface="+mn-lt"/>
                </a:rPr>
                <a:t>об изменении срока уплаты</a:t>
              </a:r>
            </a:p>
            <a:p>
              <a:pPr algn="ctr">
                <a:defRPr/>
              </a:pPr>
              <a:r>
                <a:rPr kumimoji="1" lang="ru-RU" sz="1200" dirty="0">
                  <a:solidFill>
                    <a:srgbClr val="002060"/>
                  </a:solidFill>
                  <a:latin typeface="+mn-lt"/>
                </a:rPr>
                <a:t>налогов</a:t>
              </a:r>
            </a:p>
          </p:txBody>
        </p:sp>
      </p:grpSp>
      <p:grpSp>
        <p:nvGrpSpPr>
          <p:cNvPr id="29" name="Группа 28"/>
          <p:cNvGrpSpPr>
            <a:grpSpLocks/>
          </p:cNvGrpSpPr>
          <p:nvPr/>
        </p:nvGrpSpPr>
        <p:grpSpPr bwMode="auto">
          <a:xfrm>
            <a:off x="3806825" y="1435100"/>
            <a:ext cx="1417638" cy="1700213"/>
            <a:chOff x="1245096" y="5274245"/>
            <a:chExt cx="2016150" cy="2578250"/>
          </a:xfrm>
        </p:grpSpPr>
        <p:pic>
          <p:nvPicPr>
            <p:cNvPr id="4115" name="Рисунок 6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5171" y="5274245"/>
              <a:ext cx="2016075" cy="257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Прямоугольник 30"/>
            <p:cNvSpPr/>
            <p:nvPr/>
          </p:nvSpPr>
          <p:spPr>
            <a:xfrm>
              <a:off x="1245096" y="5705158"/>
              <a:ext cx="2016150" cy="175253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kumimoji="1" lang="ru-RU" sz="1400" b="1" dirty="0">
                  <a:solidFill>
                    <a:srgbClr val="002060"/>
                  </a:solidFill>
                  <a:latin typeface="+mn-lt"/>
                </a:rPr>
                <a:t>РЕШЕНИЕ</a:t>
              </a:r>
            </a:p>
            <a:p>
              <a:pPr algn="ctr">
                <a:defRPr/>
              </a:pPr>
              <a:endParaRPr kumimoji="1" lang="ru-RU" sz="700" dirty="0">
                <a:solidFill>
                  <a:srgbClr val="002060"/>
                </a:solidFill>
                <a:latin typeface="+mn-lt"/>
              </a:endParaRPr>
            </a:p>
            <a:p>
              <a:pPr algn="ctr">
                <a:defRPr/>
              </a:pPr>
              <a:r>
                <a:rPr kumimoji="1" lang="ru-RU" sz="1200" dirty="0">
                  <a:solidFill>
                    <a:srgbClr val="002060"/>
                  </a:solidFill>
                  <a:latin typeface="+mn-lt"/>
                </a:rPr>
                <a:t>об изменении срока уплаты</a:t>
              </a:r>
            </a:p>
            <a:p>
              <a:pPr algn="ctr">
                <a:defRPr/>
              </a:pPr>
              <a:r>
                <a:rPr kumimoji="1" lang="ru-RU" sz="1200" b="1" dirty="0">
                  <a:solidFill>
                    <a:srgbClr val="002060"/>
                  </a:solidFill>
                  <a:latin typeface="+mn-lt"/>
                </a:rPr>
                <a:t>ФЕДЕРАЛЬНЫМ </a:t>
              </a:r>
              <a:r>
                <a:rPr kumimoji="1" lang="ru-RU" sz="1200" dirty="0">
                  <a:solidFill>
                    <a:srgbClr val="002060"/>
                  </a:solidFill>
                  <a:latin typeface="+mn-lt"/>
                </a:rPr>
                <a:t>налогам</a:t>
              </a:r>
            </a:p>
          </p:txBody>
        </p:sp>
      </p:grpSp>
      <p:sp>
        <p:nvSpPr>
          <p:cNvPr id="49" name="Стрелка вправо 48"/>
          <p:cNvSpPr/>
          <p:nvPr/>
        </p:nvSpPr>
        <p:spPr>
          <a:xfrm rot="16200000">
            <a:off x="1843088" y="3538538"/>
            <a:ext cx="685800" cy="654050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2508" tIns="31254" rIns="62508" bIns="31254" anchor="ctr"/>
          <a:lstStyle/>
          <a:p>
            <a:pPr algn="ctr">
              <a:defRPr/>
            </a:pPr>
            <a:endParaRPr lang="ru-RU">
              <a:solidFill>
                <a:srgbClr val="FF0000"/>
              </a:solidFill>
            </a:endParaRPr>
          </a:p>
        </p:txBody>
      </p:sp>
      <p:grpSp>
        <p:nvGrpSpPr>
          <p:cNvPr id="53" name="Группа 52"/>
          <p:cNvGrpSpPr>
            <a:grpSpLocks/>
          </p:cNvGrpSpPr>
          <p:nvPr/>
        </p:nvGrpSpPr>
        <p:grpSpPr bwMode="auto">
          <a:xfrm>
            <a:off x="6294438" y="1246188"/>
            <a:ext cx="2109787" cy="2297112"/>
            <a:chOff x="467188" y="2876178"/>
            <a:chExt cx="3000396" cy="3484981"/>
          </a:xfrm>
        </p:grpSpPr>
        <p:pic>
          <p:nvPicPr>
            <p:cNvPr id="4113" name="Рисунок 34" descr="Business-man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1284" y="2876178"/>
              <a:ext cx="1007586" cy="257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5" name="Блок-схема: альтернативный процесс 35"/>
            <p:cNvSpPr/>
            <p:nvPr/>
          </p:nvSpPr>
          <p:spPr>
            <a:xfrm>
              <a:off x="467188" y="5431509"/>
              <a:ext cx="3000396" cy="929650"/>
            </a:xfrm>
            <a:prstGeom prst="flowChartAlternateProcess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600" b="1" dirty="0"/>
                <a:t>налогоплательщик</a:t>
              </a:r>
            </a:p>
          </p:txBody>
        </p:sp>
      </p:grpSp>
      <p:sp>
        <p:nvSpPr>
          <p:cNvPr id="62" name="Стрелка вправо 61"/>
          <p:cNvSpPr/>
          <p:nvPr/>
        </p:nvSpPr>
        <p:spPr>
          <a:xfrm rot="10800000">
            <a:off x="5127625" y="4794250"/>
            <a:ext cx="800100" cy="612775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2508" tIns="31254" rIns="62508" bIns="31254"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64" name="Группа 63"/>
          <p:cNvGrpSpPr>
            <a:grpSpLocks/>
          </p:cNvGrpSpPr>
          <p:nvPr/>
        </p:nvGrpSpPr>
        <p:grpSpPr bwMode="auto">
          <a:xfrm>
            <a:off x="1179513" y="1150938"/>
            <a:ext cx="2125662" cy="2325687"/>
            <a:chOff x="759185" y="809644"/>
            <a:chExt cx="3023999" cy="3528392"/>
          </a:xfrm>
        </p:grpSpPr>
        <p:sp>
          <p:nvSpPr>
            <p:cNvPr id="65" name="Скругленный прямоугольник 64"/>
            <p:cNvSpPr/>
            <p:nvPr/>
          </p:nvSpPr>
          <p:spPr>
            <a:xfrm>
              <a:off x="759185" y="3401146"/>
              <a:ext cx="3023999" cy="93689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4111" name="Рисунок 3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2542" y="809644"/>
              <a:ext cx="2684955" cy="2684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7" name="TextBox 66"/>
            <p:cNvSpPr txBox="1"/>
            <p:nvPr/>
          </p:nvSpPr>
          <p:spPr>
            <a:xfrm>
              <a:off x="811128" y="3608274"/>
              <a:ext cx="2924631" cy="51300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1600" b="1" dirty="0">
                  <a:solidFill>
                    <a:schemeClr val="bg1"/>
                  </a:solidFill>
                  <a:latin typeface="+mn-lt"/>
                </a:rPr>
                <a:t>ФНС России</a:t>
              </a:r>
            </a:p>
          </p:txBody>
        </p:sp>
      </p:grpSp>
      <p:grpSp>
        <p:nvGrpSpPr>
          <p:cNvPr id="2" name="Группа 1"/>
          <p:cNvGrpSpPr>
            <a:grpSpLocks/>
          </p:cNvGrpSpPr>
          <p:nvPr/>
        </p:nvGrpSpPr>
        <p:grpSpPr bwMode="auto">
          <a:xfrm>
            <a:off x="827584" y="4241006"/>
            <a:ext cx="4176463" cy="1908175"/>
            <a:chOff x="6511512" y="2361760"/>
            <a:chExt cx="5788075" cy="1545003"/>
          </a:xfrm>
        </p:grpSpPr>
        <p:sp>
          <p:nvSpPr>
            <p:cNvPr id="37" name="Прямоугольник 36"/>
            <p:cNvSpPr/>
            <p:nvPr/>
          </p:nvSpPr>
          <p:spPr>
            <a:xfrm>
              <a:off x="7991008" y="2419082"/>
              <a:ext cx="4308579" cy="4734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kumimoji="1" lang="ru-RU" sz="1600" b="1" dirty="0">
                  <a:solidFill>
                    <a:srgbClr val="002060"/>
                  </a:solidFill>
                  <a:latin typeface="+mn-lt"/>
                </a:rPr>
                <a:t>УФНС по месту нахождения</a:t>
              </a:r>
              <a:r>
                <a:rPr kumimoji="1" lang="en-US" sz="1600" b="1" dirty="0">
                  <a:solidFill>
                    <a:srgbClr val="002060"/>
                  </a:solidFill>
                  <a:latin typeface="+mn-lt"/>
                </a:rPr>
                <a:t> (</a:t>
              </a:r>
              <a:r>
                <a:rPr kumimoji="1" lang="ru-RU" sz="1600" b="1" dirty="0">
                  <a:solidFill>
                    <a:srgbClr val="002060"/>
                  </a:solidFill>
                  <a:latin typeface="+mn-lt"/>
                </a:rPr>
                <a:t>месту жительства)</a:t>
              </a:r>
            </a:p>
          </p:txBody>
        </p:sp>
        <p:pic>
          <p:nvPicPr>
            <p:cNvPr id="4109" name="Рисунок 3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11512" y="2361760"/>
              <a:ext cx="1679704" cy="15450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" name="Стрелка вправо 24"/>
          <p:cNvSpPr/>
          <p:nvPr/>
        </p:nvSpPr>
        <p:spPr>
          <a:xfrm rot="5400000">
            <a:off x="6954044" y="3647282"/>
            <a:ext cx="711200" cy="652462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2508" tIns="31254" rIns="62508" bIns="31254"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24" name="Группа 23"/>
          <p:cNvGrpSpPr>
            <a:grpSpLocks/>
          </p:cNvGrpSpPr>
          <p:nvPr/>
        </p:nvGrpSpPr>
        <p:grpSpPr bwMode="auto">
          <a:xfrm>
            <a:off x="2039597" y="4896577"/>
            <a:ext cx="1417638" cy="1700213"/>
            <a:chOff x="500691" y="5175785"/>
            <a:chExt cx="2016150" cy="2578250"/>
          </a:xfrm>
        </p:grpSpPr>
        <p:pic>
          <p:nvPicPr>
            <p:cNvPr id="26" name="Рисунок 6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691" y="5175785"/>
              <a:ext cx="2016075" cy="257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Прямоугольник 26"/>
            <p:cNvSpPr/>
            <p:nvPr/>
          </p:nvSpPr>
          <p:spPr>
            <a:xfrm>
              <a:off x="500691" y="5611512"/>
              <a:ext cx="2016150" cy="175253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kumimoji="1" lang="ru-RU" sz="1400" b="1" dirty="0">
                  <a:solidFill>
                    <a:srgbClr val="002060"/>
                  </a:solidFill>
                  <a:latin typeface="+mn-lt"/>
                </a:rPr>
                <a:t>РЕШЕНИЕ</a:t>
              </a:r>
            </a:p>
            <a:p>
              <a:pPr algn="ctr">
                <a:defRPr/>
              </a:pPr>
              <a:endParaRPr kumimoji="1" lang="ru-RU" sz="700" dirty="0">
                <a:solidFill>
                  <a:srgbClr val="002060"/>
                </a:solidFill>
                <a:latin typeface="+mn-lt"/>
              </a:endParaRPr>
            </a:p>
            <a:p>
              <a:pPr algn="ctr">
                <a:defRPr/>
              </a:pPr>
              <a:r>
                <a:rPr kumimoji="1" lang="ru-RU" sz="1200" dirty="0">
                  <a:solidFill>
                    <a:srgbClr val="002060"/>
                  </a:solidFill>
                  <a:latin typeface="+mn-lt"/>
                </a:rPr>
                <a:t>об изменении срока уплаты</a:t>
              </a:r>
            </a:p>
            <a:p>
              <a:pPr algn="ctr">
                <a:defRPr/>
              </a:pPr>
              <a:r>
                <a:rPr kumimoji="1" lang="ru-RU" sz="1200" b="1" dirty="0">
                  <a:solidFill>
                    <a:srgbClr val="002060"/>
                  </a:solidFill>
                </a:rPr>
                <a:t>РЕГИОНАЛЬНЫХ И МЕСТНЫХ </a:t>
              </a:r>
              <a:r>
                <a:rPr kumimoji="1" lang="ru-RU" sz="1200" dirty="0">
                  <a:solidFill>
                    <a:srgbClr val="002060"/>
                  </a:solidFill>
                </a:rPr>
                <a:t>налогов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29373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62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539750" y="260350"/>
            <a:ext cx="8229600" cy="576263"/>
          </a:xfrm>
        </p:spPr>
        <p:txBody>
          <a:bodyPr/>
          <a:lstStyle/>
          <a:p>
            <a:r>
              <a:rPr lang="ru-RU" altLang="ru-RU" sz="2400" b="1" smtClean="0">
                <a:solidFill>
                  <a:srgbClr val="0070C0"/>
                </a:solidFill>
              </a:rPr>
              <a:t>Перечень оснований на предоставление отсрочки</a:t>
            </a:r>
            <a:r>
              <a:rPr lang="en-US" altLang="ru-RU" sz="2400" b="1" smtClean="0">
                <a:solidFill>
                  <a:srgbClr val="0070C0"/>
                </a:solidFill>
              </a:rPr>
              <a:t> (</a:t>
            </a:r>
            <a:r>
              <a:rPr lang="ru-RU" altLang="ru-RU" sz="2400" b="1" smtClean="0">
                <a:solidFill>
                  <a:srgbClr val="0070C0"/>
                </a:solidFill>
              </a:rPr>
              <a:t>рассрочки)</a:t>
            </a:r>
            <a:r>
              <a:rPr lang="ru-RU" altLang="ru-RU" sz="2400" smtClean="0">
                <a:solidFill>
                  <a:srgbClr val="0070C0"/>
                </a:solidFill>
              </a:rPr>
              <a:t>:</a:t>
            </a:r>
            <a:br>
              <a:rPr lang="ru-RU" altLang="ru-RU" sz="2400" smtClean="0">
                <a:solidFill>
                  <a:srgbClr val="0070C0"/>
                </a:solidFill>
              </a:rPr>
            </a:br>
            <a:endParaRPr lang="ru-RU" altLang="ru-RU" sz="2400" smtClean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620713"/>
            <a:ext cx="8351837" cy="6048375"/>
          </a:xfrm>
        </p:spPr>
        <p:txBody>
          <a:bodyPr/>
          <a:lstStyle/>
          <a:p>
            <a:pPr algn="just">
              <a:spcBef>
                <a:spcPts val="0"/>
              </a:spcBef>
              <a:defRPr/>
            </a:pPr>
            <a:r>
              <a:rPr lang="ru-RU" sz="1600" u="sng" dirty="0" smtClean="0">
                <a:solidFill>
                  <a:srgbClr val="FF0000"/>
                </a:solidFill>
              </a:rPr>
              <a:t>- причинение </a:t>
            </a:r>
            <a:r>
              <a:rPr lang="ru-RU" sz="1600" u="sng" dirty="0">
                <a:solidFill>
                  <a:srgbClr val="FF0000"/>
                </a:solidFill>
              </a:rPr>
              <a:t>ущерба в результате стихийного бедствия или иных обстоятельств непреодолимой силы</a:t>
            </a:r>
            <a:r>
              <a:rPr lang="ru-RU" sz="1600" dirty="0">
                <a:solidFill>
                  <a:srgbClr val="FF0000"/>
                </a:solidFill>
              </a:rPr>
              <a:t> </a:t>
            </a:r>
            <a:r>
              <a:rPr lang="ru-RU" sz="1600" i="1" dirty="0">
                <a:solidFill>
                  <a:schemeClr val="tx2">
                    <a:lumMod val="75000"/>
                  </a:schemeClr>
                </a:solidFill>
              </a:rPr>
              <a:t>(</a:t>
            </a:r>
            <a:r>
              <a:rPr lang="ru-RU" sz="1600" i="1" dirty="0">
                <a:solidFill>
                  <a:srgbClr val="FF0000"/>
                </a:solidFill>
              </a:rPr>
              <a:t>пп.1 п. ст. 64 НК РФ</a:t>
            </a:r>
            <a:r>
              <a:rPr lang="ru-RU" sz="1600" i="1" dirty="0">
                <a:solidFill>
                  <a:schemeClr val="tx2">
                    <a:lumMod val="75000"/>
                  </a:schemeClr>
                </a:solidFill>
              </a:rPr>
              <a:t>, необходимо заключение органов власти (например: МЧС и акт оценки причиненного ущерба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);</a:t>
            </a:r>
          </a:p>
          <a:p>
            <a:pPr algn="just">
              <a:spcBef>
                <a:spcPts val="0"/>
              </a:spcBef>
              <a:defRPr/>
            </a:pPr>
            <a:r>
              <a:rPr lang="ru-RU" sz="1600" u="sng" dirty="0" smtClean="0">
                <a:solidFill>
                  <a:srgbClr val="FF0000"/>
                </a:solidFill>
              </a:rPr>
              <a:t>- задержка </a:t>
            </a:r>
            <a:r>
              <a:rPr lang="ru-RU" sz="1600" u="sng" dirty="0">
                <a:solidFill>
                  <a:srgbClr val="FF0000"/>
                </a:solidFill>
              </a:rPr>
              <a:t>финансирования из бюджета либо задержка оплаты выполняемого государственного </a:t>
            </a:r>
            <a:r>
              <a:rPr lang="ru-RU" sz="1600" u="sng" dirty="0">
                <a:solidFill>
                  <a:schemeClr val="tx2">
                    <a:lumMod val="75000"/>
                  </a:schemeClr>
                </a:solidFill>
              </a:rPr>
              <a:t>заказа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i="1" dirty="0">
                <a:solidFill>
                  <a:schemeClr val="tx2">
                    <a:lumMod val="75000"/>
                  </a:schemeClr>
                </a:solidFill>
              </a:rPr>
              <a:t>(</a:t>
            </a:r>
            <a:r>
              <a:rPr lang="ru-RU" sz="1600" i="1" dirty="0">
                <a:solidFill>
                  <a:srgbClr val="FF0000"/>
                </a:solidFill>
              </a:rPr>
              <a:t>пп.2 п. 2 ст. 64 НК РФ</a:t>
            </a:r>
            <a:r>
              <a:rPr lang="ru-RU" sz="1600" i="1" dirty="0">
                <a:solidFill>
                  <a:schemeClr val="tx2">
                    <a:lumMod val="75000"/>
                  </a:schemeClr>
                </a:solidFill>
              </a:rPr>
              <a:t>, необходимо предоставить документы о неполучении сумм оплаты выполненного госзаказа, данный документ может быть составлен распорядителем бюджетных средств так и самим плательщиком)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;</a:t>
            </a:r>
          </a:p>
          <a:p>
            <a:pPr algn="just">
              <a:spcBef>
                <a:spcPts val="0"/>
              </a:spcBef>
              <a:defRPr/>
            </a:pPr>
            <a:r>
              <a:rPr lang="ru-RU" sz="1600" u="sng" dirty="0" smtClean="0">
                <a:solidFill>
                  <a:srgbClr val="FF0000"/>
                </a:solidFill>
              </a:rPr>
              <a:t>- производство </a:t>
            </a:r>
            <a:r>
              <a:rPr lang="ru-RU" sz="1600" u="sng" dirty="0">
                <a:solidFill>
                  <a:srgbClr val="FF0000"/>
                </a:solidFill>
              </a:rPr>
              <a:t>или реализация товаров, работ или услуг носящих сезонный характер (пп.5 п. 2 ст. 64 НК РФ</a:t>
            </a:r>
            <a:r>
              <a:rPr lang="ru-RU" sz="1600" u="sng" dirty="0" smtClean="0">
                <a:solidFill>
                  <a:srgbClr val="FF0000"/>
                </a:solidFill>
              </a:rPr>
              <a:t>).</a:t>
            </a:r>
            <a:r>
              <a:rPr lang="ru-RU" sz="1600" i="1" dirty="0" smtClean="0">
                <a:solidFill>
                  <a:schemeClr val="tx2">
                    <a:lumMod val="75000"/>
                  </a:schemeClr>
                </a:solidFill>
              </a:rPr>
              <a:t>По </a:t>
            </a:r>
            <a:r>
              <a:rPr lang="ru-RU" sz="1600" i="1" dirty="0">
                <a:solidFill>
                  <a:schemeClr val="tx2">
                    <a:lumMod val="75000"/>
                  </a:schemeClr>
                </a:solidFill>
              </a:rPr>
              <a:t>данному основанию организации необходимо предоставить в налоговый орган  справку о том, что доля доходов от сезонных видов деятельности составляет не менее 50% всей выручки организации, - в случае осуществления организацией деятельности, носящей сезонный характер (в соответствии с  перечнем отраслей утвержденным Постановлением Правительства РФ от 06.04.1999 № 382 );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  <a:p>
            <a:pPr algn="just">
              <a:spcBef>
                <a:spcPts val="0"/>
              </a:spcBef>
              <a:defRPr/>
            </a:pPr>
            <a:r>
              <a:rPr lang="ru-RU" sz="1600" u="sng" dirty="0" smtClean="0">
                <a:solidFill>
                  <a:srgbClr val="FF0000"/>
                </a:solidFill>
              </a:rPr>
              <a:t>- угроза </a:t>
            </a:r>
            <a:r>
              <a:rPr lang="ru-RU" sz="1600" u="sng" dirty="0">
                <a:solidFill>
                  <a:srgbClr val="FF0000"/>
                </a:solidFill>
              </a:rPr>
              <a:t>банкротства в случае единовременной уплаты налога (пп.3 п. 2 ст. 64  НК РФ</a:t>
            </a:r>
            <a:r>
              <a:rPr lang="ru-RU" sz="1600" dirty="0" smtClean="0">
                <a:solidFill>
                  <a:srgbClr val="FF0000"/>
                </a:solidFill>
              </a:rPr>
              <a:t>;</a:t>
            </a:r>
            <a:r>
              <a:rPr lang="ru-RU" sz="1600" b="1" dirty="0"/>
              <a:t> </a:t>
            </a:r>
            <a:r>
              <a:rPr lang="ru-RU" sz="1600" b="1" i="1" dirty="0">
                <a:solidFill>
                  <a:schemeClr val="tx2">
                    <a:lumMod val="75000"/>
                  </a:schemeClr>
                </a:solidFill>
              </a:rPr>
              <a:t>Упрощен порядок получения рассрочки по уплате налогов</a:t>
            </a:r>
            <a:r>
              <a:rPr lang="ru-RU" sz="1600" i="1" dirty="0">
                <a:solidFill>
                  <a:schemeClr val="tx2">
                    <a:lumMod val="75000"/>
                  </a:schemeClr>
                </a:solidFill>
              </a:rPr>
              <a:t>. Вступила в силу новая Методика, по которой оценивается финансовое положение должника. Она утверждена приказом Минэкономразвития России от 26.06.2019 N </a:t>
            </a:r>
            <a:r>
              <a:rPr lang="ru-RU" sz="1600" i="1" dirty="0" smtClean="0">
                <a:solidFill>
                  <a:schemeClr val="tx2">
                    <a:lumMod val="75000"/>
                  </a:schemeClr>
                </a:solidFill>
              </a:rPr>
              <a:t>382</a:t>
            </a:r>
            <a:r>
              <a:rPr lang="en-US" sz="1600" i="1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ru-RU" sz="1600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>
              <a:spcBef>
                <a:spcPts val="0"/>
              </a:spcBef>
              <a:defRPr/>
            </a:pPr>
            <a:r>
              <a:rPr lang="ru-RU" sz="1400" dirty="0" smtClean="0">
                <a:solidFill>
                  <a:srgbClr val="FF0000"/>
                </a:solidFill>
              </a:rPr>
              <a:t>-  </a:t>
            </a:r>
            <a:r>
              <a:rPr lang="ru-RU" sz="1600" i="1" dirty="0">
                <a:solidFill>
                  <a:srgbClr val="FF0000"/>
                </a:solidFill>
              </a:rPr>
              <a:t>если не в состоянии уплатить эти налоги (пени, штрафы) в срок, указанный в требовании (</a:t>
            </a:r>
            <a:r>
              <a:rPr lang="ru-RU" sz="1600" i="1" dirty="0" err="1">
                <a:solidFill>
                  <a:srgbClr val="FF0000"/>
                </a:solidFill>
              </a:rPr>
              <a:t>пп</a:t>
            </a:r>
            <a:r>
              <a:rPr lang="ru-RU" sz="1600" i="1" dirty="0">
                <a:solidFill>
                  <a:srgbClr val="FF0000"/>
                </a:solidFill>
              </a:rPr>
              <a:t>. 7 п. 2 ст. 64 НК РФ</a:t>
            </a:r>
            <a:r>
              <a:rPr lang="ru-RU" sz="1600" i="1" dirty="0" smtClean="0">
                <a:solidFill>
                  <a:srgbClr val="FF0000"/>
                </a:solidFill>
              </a:rPr>
              <a:t>)</a:t>
            </a:r>
            <a:r>
              <a:rPr lang="ru-RU" sz="1600" dirty="0"/>
              <a:t> </a:t>
            </a:r>
            <a:r>
              <a:rPr lang="ru-RU" sz="1600" i="1" dirty="0">
                <a:solidFill>
                  <a:schemeClr val="tx2">
                    <a:lumMod val="75000"/>
                  </a:schemeClr>
                </a:solidFill>
              </a:rPr>
              <a:t>сумма доначислений составляет от 30 до 70% вашей выручки от реализации за год, предшествующий году, в котором решение по проверке вступило в </a:t>
            </a:r>
            <a:r>
              <a:rPr lang="ru-RU" sz="1600" i="1" dirty="0" smtClean="0">
                <a:solidFill>
                  <a:schemeClr val="tx2">
                    <a:lumMod val="75000"/>
                  </a:schemeClr>
                </a:solidFill>
              </a:rPr>
              <a:t>силу; вы </a:t>
            </a:r>
            <a:r>
              <a:rPr lang="ru-RU" sz="1600" i="1" dirty="0">
                <a:solidFill>
                  <a:schemeClr val="tx2">
                    <a:lumMod val="75000"/>
                  </a:schemeClr>
                </a:solidFill>
              </a:rPr>
              <a:t>не обжаловали решение по </a:t>
            </a:r>
            <a:r>
              <a:rPr lang="ru-RU" sz="1600" i="1" dirty="0" smtClean="0">
                <a:solidFill>
                  <a:schemeClr val="tx2">
                    <a:lumMod val="75000"/>
                  </a:schemeClr>
                </a:solidFill>
              </a:rPr>
              <a:t>проверке; ваша </a:t>
            </a:r>
            <a:r>
              <a:rPr lang="ru-RU" sz="1600" i="1" dirty="0">
                <a:solidFill>
                  <a:schemeClr val="tx2">
                    <a:lumMod val="75000"/>
                  </a:schemeClr>
                </a:solidFill>
              </a:rPr>
              <a:t>организация существует не менее одного </a:t>
            </a:r>
            <a:r>
              <a:rPr lang="ru-RU" sz="1600" i="1" dirty="0" smtClean="0">
                <a:solidFill>
                  <a:schemeClr val="tx2">
                    <a:lumMod val="75000"/>
                  </a:schemeClr>
                </a:solidFill>
              </a:rPr>
              <a:t>года; организация </a:t>
            </a:r>
            <a:r>
              <a:rPr lang="ru-RU" sz="1600" i="1" dirty="0">
                <a:solidFill>
                  <a:schemeClr val="tx2">
                    <a:lumMod val="75000"/>
                  </a:schemeClr>
                </a:solidFill>
              </a:rPr>
              <a:t>не находится в процессе банкротства, реорганизации или ликвидации</a:t>
            </a:r>
          </a:p>
          <a:p>
            <a:pPr algn="just">
              <a:defRPr/>
            </a:pPr>
            <a:endParaRPr lang="ru-RU" sz="1600" i="1" dirty="0">
              <a:solidFill>
                <a:srgbClr val="FF0000"/>
              </a:solidFill>
            </a:endParaRPr>
          </a:p>
          <a:p>
            <a:pPr algn="just">
              <a:defRPr/>
            </a:pPr>
            <a:endParaRPr lang="ru-RU" sz="1600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173" name="TextBox 9"/>
          <p:cNvSpPr txBox="1">
            <a:spLocks noChangeArrowheads="1"/>
          </p:cNvSpPr>
          <p:nvPr/>
        </p:nvSpPr>
        <p:spPr bwMode="auto">
          <a:xfrm>
            <a:off x="8555813" y="6131567"/>
            <a:ext cx="249669" cy="355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2508" tIns="31254" rIns="62508" bIns="3125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900" dirty="0" smtClean="0">
                <a:solidFill>
                  <a:schemeClr val="bg1"/>
                </a:solidFill>
              </a:rPr>
              <a:t>9</a:t>
            </a:r>
            <a:endParaRPr lang="ru-RU" altLang="ru-RU" sz="1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4510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7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7285</TotalTime>
  <Words>1868</Words>
  <Application>Microsoft Office PowerPoint</Application>
  <PresentationFormat>Экран (4:3)</PresentationFormat>
  <Paragraphs>212</Paragraphs>
  <Slides>15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27_Present_FNS2012_A4</vt:lpstr>
      <vt:lpstr>Презентация PowerPoint</vt:lpstr>
      <vt:lpstr>Презентация PowerPoint</vt:lpstr>
      <vt:lpstr>Работа налогового органа по принудительному взысканию задолженности с физических лиц , ст. 48,70 НК РФ</vt:lpstr>
      <vt:lpstr>Оплата налогов физических лиц</vt:lpstr>
      <vt:lpstr>Единый налоговый платеж</vt:lpstr>
      <vt:lpstr>Презентация PowerPoint</vt:lpstr>
      <vt:lpstr>Презентация PowerPoint</vt:lpstr>
      <vt:lpstr>Презентация PowerPoint</vt:lpstr>
      <vt:lpstr>Перечень оснований на предоставление отсрочки (рассрочки): </vt:lpstr>
      <vt:lpstr>Выставление требований по уплате налога с указанием срока исполнения </vt:lpstr>
      <vt:lpstr>Презентация PowerPoint</vt:lpstr>
      <vt:lpstr>Принятие решения о взыскании за счет денежных средств, выставление и направление в банк инкассовых поручений (ст. 46 НК РФ)</vt:lpstr>
      <vt:lpstr>Принятие решения о приостановлении операций по счетам (ст. 76 НК РФ)</vt:lpstr>
      <vt:lpstr>Принятие решения о взыскании за счет имущества и Постановления о взыскании за счет имущества (ст. 47 НК РФ)</vt:lpstr>
      <vt:lpstr>ЛИЧНЫЙ КАБИНЕТ НАЛОГОПЛАТЕЛЬЩИКА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«Об эффективности работы  налоговых органов области  за 2019 год и  основных задачах на 2020 год»</dc:title>
  <dc:creator>Шилова Ольга Владимировна</dc:creator>
  <cp:lastModifiedBy>Слободчиков Эдуард Евгеньевич</cp:lastModifiedBy>
  <cp:revision>607</cp:revision>
  <cp:lastPrinted>2021-02-25T07:56:45Z</cp:lastPrinted>
  <dcterms:created xsi:type="dcterms:W3CDTF">2020-02-12T03:43:42Z</dcterms:created>
  <dcterms:modified xsi:type="dcterms:W3CDTF">2021-03-12T01:59:29Z</dcterms:modified>
</cp:coreProperties>
</file>